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crdownload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7" r:id="rId15"/>
    <p:sldId id="270" r:id="rId16"/>
    <p:sldId id="276" r:id="rId17"/>
    <p:sldId id="271" r:id="rId18"/>
    <p:sldId id="275" r:id="rId19"/>
    <p:sldId id="272" r:id="rId20"/>
    <p:sldId id="274" r:id="rId21"/>
    <p:sldId id="27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72283" autoAdjust="0"/>
  </p:normalViewPr>
  <p:slideViewPr>
    <p:cSldViewPr snapToGrid="0">
      <p:cViewPr varScale="1">
        <p:scale>
          <a:sx n="84" d="100"/>
          <a:sy n="84" d="100"/>
        </p:scale>
        <p:origin x="15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9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crdownload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Logic Apps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r>
              <a:rPr lang="en-IN" dirty="0"/>
              <a:t>Umamaheswaran</a:t>
            </a:r>
          </a:p>
          <a:p>
            <a:pPr fontAlgn="base"/>
            <a:r>
              <a:rPr lang="en-IN" dirty="0"/>
              <a:t>@UMW1990</a:t>
            </a:r>
            <a:br>
              <a:rPr lang="en-IN" dirty="0"/>
            </a:br>
            <a:r>
              <a:rPr lang="en-IN" dirty="0"/>
              <a:t>www.umamaheswaran.com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53" y="450685"/>
            <a:ext cx="1632205" cy="163220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216310" y="1887350"/>
            <a:ext cx="4055700" cy="4235159"/>
            <a:chOff x="9091612" y="3300413"/>
            <a:chExt cx="538163" cy="561976"/>
          </a:xfrm>
        </p:grpSpPr>
        <p:sp>
          <p:nvSpPr>
            <p:cNvPr id="7" name="Freeform 1371"/>
            <p:cNvSpPr>
              <a:spLocks noEditPoints="1"/>
            </p:cNvSpPr>
            <p:nvPr/>
          </p:nvSpPr>
          <p:spPr bwMode="auto">
            <a:xfrm>
              <a:off x="9196387" y="3397250"/>
              <a:ext cx="152400" cy="465138"/>
            </a:xfrm>
            <a:custGeom>
              <a:avLst/>
              <a:gdLst>
                <a:gd name="T0" fmla="*/ 0 w 190"/>
                <a:gd name="T1" fmla="*/ 0 h 587"/>
                <a:gd name="T2" fmla="*/ 0 w 190"/>
                <a:gd name="T3" fmla="*/ 587 h 587"/>
                <a:gd name="T4" fmla="*/ 190 w 190"/>
                <a:gd name="T5" fmla="*/ 587 h 587"/>
                <a:gd name="T6" fmla="*/ 190 w 190"/>
                <a:gd name="T7" fmla="*/ 0 h 587"/>
                <a:gd name="T8" fmla="*/ 0 w 190"/>
                <a:gd name="T9" fmla="*/ 0 h 587"/>
                <a:gd name="T10" fmla="*/ 117 w 190"/>
                <a:gd name="T11" fmla="*/ 80 h 587"/>
                <a:gd name="T12" fmla="*/ 117 w 190"/>
                <a:gd name="T13" fmla="*/ 80 h 587"/>
                <a:gd name="T14" fmla="*/ 115 w 190"/>
                <a:gd name="T15" fmla="*/ 89 h 587"/>
                <a:gd name="T16" fmla="*/ 111 w 190"/>
                <a:gd name="T17" fmla="*/ 96 h 587"/>
                <a:gd name="T18" fmla="*/ 104 w 190"/>
                <a:gd name="T19" fmla="*/ 101 h 587"/>
                <a:gd name="T20" fmla="*/ 95 w 190"/>
                <a:gd name="T21" fmla="*/ 103 h 587"/>
                <a:gd name="T22" fmla="*/ 95 w 190"/>
                <a:gd name="T23" fmla="*/ 103 h 587"/>
                <a:gd name="T24" fmla="*/ 86 w 190"/>
                <a:gd name="T25" fmla="*/ 101 h 587"/>
                <a:gd name="T26" fmla="*/ 79 w 190"/>
                <a:gd name="T27" fmla="*/ 96 h 587"/>
                <a:gd name="T28" fmla="*/ 74 w 190"/>
                <a:gd name="T29" fmla="*/ 89 h 587"/>
                <a:gd name="T30" fmla="*/ 72 w 190"/>
                <a:gd name="T31" fmla="*/ 80 h 587"/>
                <a:gd name="T32" fmla="*/ 72 w 190"/>
                <a:gd name="T33" fmla="*/ 80 h 587"/>
                <a:gd name="T34" fmla="*/ 74 w 190"/>
                <a:gd name="T35" fmla="*/ 71 h 587"/>
                <a:gd name="T36" fmla="*/ 79 w 190"/>
                <a:gd name="T37" fmla="*/ 63 h 587"/>
                <a:gd name="T38" fmla="*/ 86 w 190"/>
                <a:gd name="T39" fmla="*/ 60 h 587"/>
                <a:gd name="T40" fmla="*/ 95 w 190"/>
                <a:gd name="T41" fmla="*/ 58 h 587"/>
                <a:gd name="T42" fmla="*/ 95 w 190"/>
                <a:gd name="T43" fmla="*/ 58 h 587"/>
                <a:gd name="T44" fmla="*/ 104 w 190"/>
                <a:gd name="T45" fmla="*/ 60 h 587"/>
                <a:gd name="T46" fmla="*/ 111 w 190"/>
                <a:gd name="T47" fmla="*/ 63 h 587"/>
                <a:gd name="T48" fmla="*/ 115 w 190"/>
                <a:gd name="T49" fmla="*/ 71 h 587"/>
                <a:gd name="T50" fmla="*/ 117 w 190"/>
                <a:gd name="T51" fmla="*/ 8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" h="587">
                  <a:moveTo>
                    <a:pt x="0" y="0"/>
                  </a:moveTo>
                  <a:lnTo>
                    <a:pt x="0" y="587"/>
                  </a:lnTo>
                  <a:lnTo>
                    <a:pt x="190" y="587"/>
                  </a:lnTo>
                  <a:lnTo>
                    <a:pt x="190" y="0"/>
                  </a:lnTo>
                  <a:lnTo>
                    <a:pt x="0" y="0"/>
                  </a:lnTo>
                  <a:close/>
                  <a:moveTo>
                    <a:pt x="117" y="80"/>
                  </a:moveTo>
                  <a:lnTo>
                    <a:pt x="117" y="80"/>
                  </a:lnTo>
                  <a:lnTo>
                    <a:pt x="115" y="89"/>
                  </a:lnTo>
                  <a:lnTo>
                    <a:pt x="111" y="96"/>
                  </a:lnTo>
                  <a:lnTo>
                    <a:pt x="104" y="101"/>
                  </a:lnTo>
                  <a:lnTo>
                    <a:pt x="95" y="103"/>
                  </a:lnTo>
                  <a:lnTo>
                    <a:pt x="95" y="103"/>
                  </a:lnTo>
                  <a:lnTo>
                    <a:pt x="86" y="101"/>
                  </a:lnTo>
                  <a:lnTo>
                    <a:pt x="79" y="96"/>
                  </a:lnTo>
                  <a:lnTo>
                    <a:pt x="74" y="89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4" y="71"/>
                  </a:lnTo>
                  <a:lnTo>
                    <a:pt x="79" y="63"/>
                  </a:lnTo>
                  <a:lnTo>
                    <a:pt x="86" y="60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104" y="60"/>
                  </a:lnTo>
                  <a:lnTo>
                    <a:pt x="111" y="63"/>
                  </a:lnTo>
                  <a:lnTo>
                    <a:pt x="115" y="71"/>
                  </a:lnTo>
                  <a:lnTo>
                    <a:pt x="117" y="8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Rectangle 1372"/>
            <p:cNvSpPr>
              <a:spLocks noChangeArrowheads="1"/>
            </p:cNvSpPr>
            <p:nvPr/>
          </p:nvSpPr>
          <p:spPr bwMode="auto">
            <a:xfrm>
              <a:off x="9196387" y="3397250"/>
              <a:ext cx="152400" cy="46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1373"/>
            <p:cNvSpPr>
              <a:spLocks/>
            </p:cNvSpPr>
            <p:nvPr/>
          </p:nvSpPr>
          <p:spPr bwMode="auto">
            <a:xfrm>
              <a:off x="9253537" y="3441700"/>
              <a:ext cx="36513" cy="36513"/>
            </a:xfrm>
            <a:custGeom>
              <a:avLst/>
              <a:gdLst>
                <a:gd name="T0" fmla="*/ 45 w 45"/>
                <a:gd name="T1" fmla="*/ 22 h 45"/>
                <a:gd name="T2" fmla="*/ 45 w 45"/>
                <a:gd name="T3" fmla="*/ 22 h 45"/>
                <a:gd name="T4" fmla="*/ 43 w 45"/>
                <a:gd name="T5" fmla="*/ 31 h 45"/>
                <a:gd name="T6" fmla="*/ 39 w 45"/>
                <a:gd name="T7" fmla="*/ 38 h 45"/>
                <a:gd name="T8" fmla="*/ 32 w 45"/>
                <a:gd name="T9" fmla="*/ 43 h 45"/>
                <a:gd name="T10" fmla="*/ 23 w 45"/>
                <a:gd name="T11" fmla="*/ 45 h 45"/>
                <a:gd name="T12" fmla="*/ 23 w 45"/>
                <a:gd name="T13" fmla="*/ 45 h 45"/>
                <a:gd name="T14" fmla="*/ 14 w 45"/>
                <a:gd name="T15" fmla="*/ 43 h 45"/>
                <a:gd name="T16" fmla="*/ 7 w 45"/>
                <a:gd name="T17" fmla="*/ 38 h 45"/>
                <a:gd name="T18" fmla="*/ 2 w 45"/>
                <a:gd name="T19" fmla="*/ 31 h 45"/>
                <a:gd name="T20" fmla="*/ 0 w 45"/>
                <a:gd name="T21" fmla="*/ 22 h 45"/>
                <a:gd name="T22" fmla="*/ 0 w 45"/>
                <a:gd name="T23" fmla="*/ 22 h 45"/>
                <a:gd name="T24" fmla="*/ 2 w 45"/>
                <a:gd name="T25" fmla="*/ 13 h 45"/>
                <a:gd name="T26" fmla="*/ 7 w 45"/>
                <a:gd name="T27" fmla="*/ 5 h 45"/>
                <a:gd name="T28" fmla="*/ 14 w 45"/>
                <a:gd name="T29" fmla="*/ 2 h 45"/>
                <a:gd name="T30" fmla="*/ 23 w 45"/>
                <a:gd name="T31" fmla="*/ 0 h 45"/>
                <a:gd name="T32" fmla="*/ 23 w 45"/>
                <a:gd name="T33" fmla="*/ 0 h 45"/>
                <a:gd name="T34" fmla="*/ 32 w 45"/>
                <a:gd name="T35" fmla="*/ 2 h 45"/>
                <a:gd name="T36" fmla="*/ 39 w 45"/>
                <a:gd name="T37" fmla="*/ 5 h 45"/>
                <a:gd name="T38" fmla="*/ 43 w 45"/>
                <a:gd name="T39" fmla="*/ 13 h 45"/>
                <a:gd name="T40" fmla="*/ 45 w 45"/>
                <a:gd name="T4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lnTo>
                    <a:pt x="45" y="22"/>
                  </a:lnTo>
                  <a:lnTo>
                    <a:pt x="43" y="31"/>
                  </a:lnTo>
                  <a:lnTo>
                    <a:pt x="39" y="38"/>
                  </a:lnTo>
                  <a:lnTo>
                    <a:pt x="32" y="43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14" y="43"/>
                  </a:lnTo>
                  <a:lnTo>
                    <a:pt x="7" y="38"/>
                  </a:lnTo>
                  <a:lnTo>
                    <a:pt x="2" y="3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7" y="5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2" y="2"/>
                  </a:lnTo>
                  <a:lnTo>
                    <a:pt x="39" y="5"/>
                  </a:lnTo>
                  <a:lnTo>
                    <a:pt x="43" y="13"/>
                  </a:lnTo>
                  <a:lnTo>
                    <a:pt x="45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Rectangle 1374"/>
            <p:cNvSpPr>
              <a:spLocks noChangeArrowheads="1"/>
            </p:cNvSpPr>
            <p:nvPr/>
          </p:nvSpPr>
          <p:spPr bwMode="auto">
            <a:xfrm>
              <a:off x="9196387" y="3417888"/>
              <a:ext cx="4921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1375"/>
            <p:cNvSpPr>
              <a:spLocks/>
            </p:cNvSpPr>
            <p:nvPr/>
          </p:nvSpPr>
          <p:spPr bwMode="auto">
            <a:xfrm>
              <a:off x="9196387" y="3417888"/>
              <a:ext cx="49213" cy="7938"/>
            </a:xfrm>
            <a:custGeom>
              <a:avLst/>
              <a:gdLst>
                <a:gd name="T0" fmla="*/ 0 w 61"/>
                <a:gd name="T1" fmla="*/ 9 h 9"/>
                <a:gd name="T2" fmla="*/ 61 w 61"/>
                <a:gd name="T3" fmla="*/ 9 h 9"/>
                <a:gd name="T4" fmla="*/ 61 w 61"/>
                <a:gd name="T5" fmla="*/ 0 h 9"/>
                <a:gd name="T6" fmla="*/ 0 w 6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">
                  <a:moveTo>
                    <a:pt x="0" y="9"/>
                  </a:moveTo>
                  <a:lnTo>
                    <a:pt x="61" y="9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Rectangle 1376"/>
            <p:cNvSpPr>
              <a:spLocks noChangeArrowheads="1"/>
            </p:cNvSpPr>
            <p:nvPr/>
          </p:nvSpPr>
          <p:spPr bwMode="auto">
            <a:xfrm>
              <a:off x="9196387" y="3538538"/>
              <a:ext cx="4921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1377"/>
            <p:cNvSpPr>
              <a:spLocks/>
            </p:cNvSpPr>
            <p:nvPr/>
          </p:nvSpPr>
          <p:spPr bwMode="auto">
            <a:xfrm>
              <a:off x="9196387" y="3538538"/>
              <a:ext cx="49213" cy="6350"/>
            </a:xfrm>
            <a:custGeom>
              <a:avLst/>
              <a:gdLst>
                <a:gd name="T0" fmla="*/ 0 w 61"/>
                <a:gd name="T1" fmla="*/ 9 h 9"/>
                <a:gd name="T2" fmla="*/ 61 w 61"/>
                <a:gd name="T3" fmla="*/ 9 h 9"/>
                <a:gd name="T4" fmla="*/ 61 w 61"/>
                <a:gd name="T5" fmla="*/ 0 h 9"/>
                <a:gd name="T6" fmla="*/ 0 w 6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">
                  <a:moveTo>
                    <a:pt x="0" y="9"/>
                  </a:moveTo>
                  <a:lnTo>
                    <a:pt x="61" y="9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Rectangle 1378"/>
            <p:cNvSpPr>
              <a:spLocks noChangeArrowheads="1"/>
            </p:cNvSpPr>
            <p:nvPr/>
          </p:nvSpPr>
          <p:spPr bwMode="auto">
            <a:xfrm>
              <a:off x="9196387" y="3478213"/>
              <a:ext cx="26988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379"/>
            <p:cNvSpPr>
              <a:spLocks/>
            </p:cNvSpPr>
            <p:nvPr/>
          </p:nvSpPr>
          <p:spPr bwMode="auto">
            <a:xfrm>
              <a:off x="9196387" y="3478213"/>
              <a:ext cx="26988" cy="6350"/>
            </a:xfrm>
            <a:custGeom>
              <a:avLst/>
              <a:gdLst>
                <a:gd name="T0" fmla="*/ 0 w 34"/>
                <a:gd name="T1" fmla="*/ 9 h 9"/>
                <a:gd name="T2" fmla="*/ 34 w 34"/>
                <a:gd name="T3" fmla="*/ 9 h 9"/>
                <a:gd name="T4" fmla="*/ 34 w 34"/>
                <a:gd name="T5" fmla="*/ 0 h 9"/>
                <a:gd name="T6" fmla="*/ 0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0" y="9"/>
                  </a:moveTo>
                  <a:lnTo>
                    <a:pt x="34" y="9"/>
                  </a:lnTo>
                  <a:lnTo>
                    <a:pt x="3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Rectangle 1380"/>
            <p:cNvSpPr>
              <a:spLocks noChangeArrowheads="1"/>
            </p:cNvSpPr>
            <p:nvPr/>
          </p:nvSpPr>
          <p:spPr bwMode="auto">
            <a:xfrm>
              <a:off x="9196387" y="3430588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381"/>
            <p:cNvSpPr>
              <a:spLocks/>
            </p:cNvSpPr>
            <p:nvPr/>
          </p:nvSpPr>
          <p:spPr bwMode="auto">
            <a:xfrm>
              <a:off x="9196387" y="3430588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Rectangle 1382"/>
            <p:cNvSpPr>
              <a:spLocks noChangeArrowheads="1"/>
            </p:cNvSpPr>
            <p:nvPr/>
          </p:nvSpPr>
          <p:spPr bwMode="auto">
            <a:xfrm>
              <a:off x="9196387" y="3441700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383"/>
            <p:cNvSpPr>
              <a:spLocks/>
            </p:cNvSpPr>
            <p:nvPr/>
          </p:nvSpPr>
          <p:spPr bwMode="auto">
            <a:xfrm>
              <a:off x="9196387" y="3441700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Rectangle 1384"/>
            <p:cNvSpPr>
              <a:spLocks noChangeArrowheads="1"/>
            </p:cNvSpPr>
            <p:nvPr/>
          </p:nvSpPr>
          <p:spPr bwMode="auto">
            <a:xfrm>
              <a:off x="9196387" y="3454400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385"/>
            <p:cNvSpPr>
              <a:spLocks/>
            </p:cNvSpPr>
            <p:nvPr/>
          </p:nvSpPr>
          <p:spPr bwMode="auto">
            <a:xfrm>
              <a:off x="9196387" y="3454400"/>
              <a:ext cx="17463" cy="7938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Rectangle 1386"/>
            <p:cNvSpPr>
              <a:spLocks noChangeArrowheads="1"/>
            </p:cNvSpPr>
            <p:nvPr/>
          </p:nvSpPr>
          <p:spPr bwMode="auto">
            <a:xfrm>
              <a:off x="9196387" y="3467100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387"/>
            <p:cNvSpPr>
              <a:spLocks/>
            </p:cNvSpPr>
            <p:nvPr/>
          </p:nvSpPr>
          <p:spPr bwMode="auto">
            <a:xfrm>
              <a:off x="9196387" y="3467100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Rectangle 1388"/>
            <p:cNvSpPr>
              <a:spLocks noChangeArrowheads="1"/>
            </p:cNvSpPr>
            <p:nvPr/>
          </p:nvSpPr>
          <p:spPr bwMode="auto">
            <a:xfrm>
              <a:off x="9196387" y="3489325"/>
              <a:ext cx="1746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1389"/>
            <p:cNvSpPr>
              <a:spLocks/>
            </p:cNvSpPr>
            <p:nvPr/>
          </p:nvSpPr>
          <p:spPr bwMode="auto">
            <a:xfrm>
              <a:off x="9196387" y="3489325"/>
              <a:ext cx="17463" cy="9525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Rectangle 1390"/>
            <p:cNvSpPr>
              <a:spLocks noChangeArrowheads="1"/>
            </p:cNvSpPr>
            <p:nvPr/>
          </p:nvSpPr>
          <p:spPr bwMode="auto">
            <a:xfrm>
              <a:off x="9196387" y="3502025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391"/>
            <p:cNvSpPr>
              <a:spLocks/>
            </p:cNvSpPr>
            <p:nvPr/>
          </p:nvSpPr>
          <p:spPr bwMode="auto">
            <a:xfrm>
              <a:off x="9196387" y="3502025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1392"/>
            <p:cNvSpPr>
              <a:spLocks noChangeArrowheads="1"/>
            </p:cNvSpPr>
            <p:nvPr/>
          </p:nvSpPr>
          <p:spPr bwMode="auto">
            <a:xfrm>
              <a:off x="9196387" y="3513138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1393"/>
            <p:cNvSpPr>
              <a:spLocks/>
            </p:cNvSpPr>
            <p:nvPr/>
          </p:nvSpPr>
          <p:spPr bwMode="auto">
            <a:xfrm>
              <a:off x="9196387" y="3513138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Rectangle 1394"/>
            <p:cNvSpPr>
              <a:spLocks noChangeArrowheads="1"/>
            </p:cNvSpPr>
            <p:nvPr/>
          </p:nvSpPr>
          <p:spPr bwMode="auto">
            <a:xfrm>
              <a:off x="9196387" y="3527425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1395"/>
            <p:cNvSpPr>
              <a:spLocks/>
            </p:cNvSpPr>
            <p:nvPr/>
          </p:nvSpPr>
          <p:spPr bwMode="auto">
            <a:xfrm>
              <a:off x="9196387" y="3527425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Rectangle 1396"/>
            <p:cNvSpPr>
              <a:spLocks noChangeArrowheads="1"/>
            </p:cNvSpPr>
            <p:nvPr/>
          </p:nvSpPr>
          <p:spPr bwMode="auto">
            <a:xfrm>
              <a:off x="9196387" y="3657600"/>
              <a:ext cx="4921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1397"/>
            <p:cNvSpPr>
              <a:spLocks/>
            </p:cNvSpPr>
            <p:nvPr/>
          </p:nvSpPr>
          <p:spPr bwMode="auto">
            <a:xfrm>
              <a:off x="9196387" y="3657600"/>
              <a:ext cx="49213" cy="7938"/>
            </a:xfrm>
            <a:custGeom>
              <a:avLst/>
              <a:gdLst>
                <a:gd name="T0" fmla="*/ 0 w 61"/>
                <a:gd name="T1" fmla="*/ 9 h 9"/>
                <a:gd name="T2" fmla="*/ 61 w 61"/>
                <a:gd name="T3" fmla="*/ 9 h 9"/>
                <a:gd name="T4" fmla="*/ 61 w 61"/>
                <a:gd name="T5" fmla="*/ 0 h 9"/>
                <a:gd name="T6" fmla="*/ 0 w 6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9">
                  <a:moveTo>
                    <a:pt x="0" y="9"/>
                  </a:moveTo>
                  <a:lnTo>
                    <a:pt x="61" y="9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Rectangle 1398"/>
            <p:cNvSpPr>
              <a:spLocks noChangeArrowheads="1"/>
            </p:cNvSpPr>
            <p:nvPr/>
          </p:nvSpPr>
          <p:spPr bwMode="auto">
            <a:xfrm>
              <a:off x="9196387" y="3597275"/>
              <a:ext cx="26988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1399"/>
            <p:cNvSpPr>
              <a:spLocks/>
            </p:cNvSpPr>
            <p:nvPr/>
          </p:nvSpPr>
          <p:spPr bwMode="auto">
            <a:xfrm>
              <a:off x="9196387" y="3597275"/>
              <a:ext cx="26988" cy="7938"/>
            </a:xfrm>
            <a:custGeom>
              <a:avLst/>
              <a:gdLst>
                <a:gd name="T0" fmla="*/ 0 w 34"/>
                <a:gd name="T1" fmla="*/ 9 h 9"/>
                <a:gd name="T2" fmla="*/ 34 w 34"/>
                <a:gd name="T3" fmla="*/ 9 h 9"/>
                <a:gd name="T4" fmla="*/ 34 w 34"/>
                <a:gd name="T5" fmla="*/ 0 h 9"/>
                <a:gd name="T6" fmla="*/ 0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0" y="9"/>
                  </a:moveTo>
                  <a:lnTo>
                    <a:pt x="34" y="9"/>
                  </a:lnTo>
                  <a:lnTo>
                    <a:pt x="3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Rectangle 1400"/>
            <p:cNvSpPr>
              <a:spLocks noChangeArrowheads="1"/>
            </p:cNvSpPr>
            <p:nvPr/>
          </p:nvSpPr>
          <p:spPr bwMode="auto">
            <a:xfrm>
              <a:off x="9196387" y="3549650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401"/>
            <p:cNvSpPr>
              <a:spLocks/>
            </p:cNvSpPr>
            <p:nvPr/>
          </p:nvSpPr>
          <p:spPr bwMode="auto">
            <a:xfrm>
              <a:off x="9196387" y="3549650"/>
              <a:ext cx="17463" cy="7938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Rectangle 1402"/>
            <p:cNvSpPr>
              <a:spLocks noChangeArrowheads="1"/>
            </p:cNvSpPr>
            <p:nvPr/>
          </p:nvSpPr>
          <p:spPr bwMode="auto">
            <a:xfrm>
              <a:off x="9196387" y="3562350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403"/>
            <p:cNvSpPr>
              <a:spLocks/>
            </p:cNvSpPr>
            <p:nvPr/>
          </p:nvSpPr>
          <p:spPr bwMode="auto">
            <a:xfrm>
              <a:off x="9196387" y="3562350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Rectangle 1404"/>
            <p:cNvSpPr>
              <a:spLocks noChangeArrowheads="1"/>
            </p:cNvSpPr>
            <p:nvPr/>
          </p:nvSpPr>
          <p:spPr bwMode="auto">
            <a:xfrm>
              <a:off x="9196387" y="3573463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405"/>
            <p:cNvSpPr>
              <a:spLocks/>
            </p:cNvSpPr>
            <p:nvPr/>
          </p:nvSpPr>
          <p:spPr bwMode="auto">
            <a:xfrm>
              <a:off x="9196387" y="3573463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1406"/>
            <p:cNvSpPr>
              <a:spLocks noChangeArrowheads="1"/>
            </p:cNvSpPr>
            <p:nvPr/>
          </p:nvSpPr>
          <p:spPr bwMode="auto">
            <a:xfrm>
              <a:off x="9196387" y="3584575"/>
              <a:ext cx="1746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407"/>
            <p:cNvSpPr>
              <a:spLocks/>
            </p:cNvSpPr>
            <p:nvPr/>
          </p:nvSpPr>
          <p:spPr bwMode="auto">
            <a:xfrm>
              <a:off x="9196387" y="3584575"/>
              <a:ext cx="17463" cy="9525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1408"/>
            <p:cNvSpPr>
              <a:spLocks noChangeArrowheads="1"/>
            </p:cNvSpPr>
            <p:nvPr/>
          </p:nvSpPr>
          <p:spPr bwMode="auto">
            <a:xfrm>
              <a:off x="9196387" y="3609975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409"/>
            <p:cNvSpPr>
              <a:spLocks/>
            </p:cNvSpPr>
            <p:nvPr/>
          </p:nvSpPr>
          <p:spPr bwMode="auto">
            <a:xfrm>
              <a:off x="9196387" y="3609975"/>
              <a:ext cx="17463" cy="7938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Rectangle 1410"/>
            <p:cNvSpPr>
              <a:spLocks noChangeArrowheads="1"/>
            </p:cNvSpPr>
            <p:nvPr/>
          </p:nvSpPr>
          <p:spPr bwMode="auto">
            <a:xfrm>
              <a:off x="9196387" y="3622675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1412"/>
            <p:cNvSpPr>
              <a:spLocks/>
            </p:cNvSpPr>
            <p:nvPr/>
          </p:nvSpPr>
          <p:spPr bwMode="auto">
            <a:xfrm>
              <a:off x="9196387" y="3622676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Rectangle 1413"/>
            <p:cNvSpPr>
              <a:spLocks noChangeArrowheads="1"/>
            </p:cNvSpPr>
            <p:nvPr/>
          </p:nvSpPr>
          <p:spPr bwMode="auto">
            <a:xfrm>
              <a:off x="9196387" y="3633788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1414"/>
            <p:cNvSpPr>
              <a:spLocks/>
            </p:cNvSpPr>
            <p:nvPr/>
          </p:nvSpPr>
          <p:spPr bwMode="auto">
            <a:xfrm>
              <a:off x="9196387" y="3633788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Rectangle 1415"/>
            <p:cNvSpPr>
              <a:spLocks noChangeArrowheads="1"/>
            </p:cNvSpPr>
            <p:nvPr/>
          </p:nvSpPr>
          <p:spPr bwMode="auto">
            <a:xfrm>
              <a:off x="9196387" y="3644901"/>
              <a:ext cx="1746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1416"/>
            <p:cNvSpPr>
              <a:spLocks/>
            </p:cNvSpPr>
            <p:nvPr/>
          </p:nvSpPr>
          <p:spPr bwMode="auto">
            <a:xfrm>
              <a:off x="9196387" y="3644901"/>
              <a:ext cx="17463" cy="9525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Rectangle 1417"/>
            <p:cNvSpPr>
              <a:spLocks noChangeArrowheads="1"/>
            </p:cNvSpPr>
            <p:nvPr/>
          </p:nvSpPr>
          <p:spPr bwMode="auto">
            <a:xfrm>
              <a:off x="9196387" y="3776663"/>
              <a:ext cx="4921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1418"/>
            <p:cNvSpPr>
              <a:spLocks/>
            </p:cNvSpPr>
            <p:nvPr/>
          </p:nvSpPr>
          <p:spPr bwMode="auto">
            <a:xfrm>
              <a:off x="9196387" y="3776663"/>
              <a:ext cx="49213" cy="7938"/>
            </a:xfrm>
            <a:custGeom>
              <a:avLst/>
              <a:gdLst>
                <a:gd name="T0" fmla="*/ 0 w 61"/>
                <a:gd name="T1" fmla="*/ 10 h 10"/>
                <a:gd name="T2" fmla="*/ 61 w 61"/>
                <a:gd name="T3" fmla="*/ 10 h 10"/>
                <a:gd name="T4" fmla="*/ 61 w 61"/>
                <a:gd name="T5" fmla="*/ 0 h 10"/>
                <a:gd name="T6" fmla="*/ 0 w 6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0">
                  <a:moveTo>
                    <a:pt x="0" y="10"/>
                  </a:moveTo>
                  <a:lnTo>
                    <a:pt x="61" y="10"/>
                  </a:ln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Rectangle 1419"/>
            <p:cNvSpPr>
              <a:spLocks noChangeArrowheads="1"/>
            </p:cNvSpPr>
            <p:nvPr/>
          </p:nvSpPr>
          <p:spPr bwMode="auto">
            <a:xfrm>
              <a:off x="9196387" y="3717926"/>
              <a:ext cx="26988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1420"/>
            <p:cNvSpPr>
              <a:spLocks/>
            </p:cNvSpPr>
            <p:nvPr/>
          </p:nvSpPr>
          <p:spPr bwMode="auto">
            <a:xfrm>
              <a:off x="9196387" y="3717926"/>
              <a:ext cx="26988" cy="6350"/>
            </a:xfrm>
            <a:custGeom>
              <a:avLst/>
              <a:gdLst>
                <a:gd name="T0" fmla="*/ 0 w 34"/>
                <a:gd name="T1" fmla="*/ 9 h 9"/>
                <a:gd name="T2" fmla="*/ 34 w 34"/>
                <a:gd name="T3" fmla="*/ 9 h 9"/>
                <a:gd name="T4" fmla="*/ 34 w 34"/>
                <a:gd name="T5" fmla="*/ 0 h 9"/>
                <a:gd name="T6" fmla="*/ 0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0" y="9"/>
                  </a:moveTo>
                  <a:lnTo>
                    <a:pt x="34" y="9"/>
                  </a:lnTo>
                  <a:lnTo>
                    <a:pt x="3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1421"/>
            <p:cNvSpPr>
              <a:spLocks noChangeArrowheads="1"/>
            </p:cNvSpPr>
            <p:nvPr/>
          </p:nvSpPr>
          <p:spPr bwMode="auto">
            <a:xfrm>
              <a:off x="9196387" y="3668713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1422"/>
            <p:cNvSpPr>
              <a:spLocks/>
            </p:cNvSpPr>
            <p:nvPr/>
          </p:nvSpPr>
          <p:spPr bwMode="auto">
            <a:xfrm>
              <a:off x="9196387" y="3668713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1423"/>
            <p:cNvSpPr>
              <a:spLocks noChangeArrowheads="1"/>
            </p:cNvSpPr>
            <p:nvPr/>
          </p:nvSpPr>
          <p:spPr bwMode="auto">
            <a:xfrm>
              <a:off x="9196387" y="3681413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1424"/>
            <p:cNvSpPr>
              <a:spLocks/>
            </p:cNvSpPr>
            <p:nvPr/>
          </p:nvSpPr>
          <p:spPr bwMode="auto">
            <a:xfrm>
              <a:off x="9196387" y="3681413"/>
              <a:ext cx="17463" cy="7938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1425"/>
            <p:cNvSpPr>
              <a:spLocks noChangeArrowheads="1"/>
            </p:cNvSpPr>
            <p:nvPr/>
          </p:nvSpPr>
          <p:spPr bwMode="auto">
            <a:xfrm>
              <a:off x="9196387" y="36941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1426"/>
            <p:cNvSpPr>
              <a:spLocks/>
            </p:cNvSpPr>
            <p:nvPr/>
          </p:nvSpPr>
          <p:spPr bwMode="auto">
            <a:xfrm>
              <a:off x="9196387" y="3694113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1427"/>
            <p:cNvSpPr>
              <a:spLocks noChangeArrowheads="1"/>
            </p:cNvSpPr>
            <p:nvPr/>
          </p:nvSpPr>
          <p:spPr bwMode="auto">
            <a:xfrm>
              <a:off x="9196387" y="3705226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1428"/>
            <p:cNvSpPr>
              <a:spLocks/>
            </p:cNvSpPr>
            <p:nvPr/>
          </p:nvSpPr>
          <p:spPr bwMode="auto">
            <a:xfrm>
              <a:off x="9196387" y="3705226"/>
              <a:ext cx="17463" cy="7938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Rectangle 1429"/>
            <p:cNvSpPr>
              <a:spLocks noChangeArrowheads="1"/>
            </p:cNvSpPr>
            <p:nvPr/>
          </p:nvSpPr>
          <p:spPr bwMode="auto">
            <a:xfrm>
              <a:off x="9196387" y="3729038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1430"/>
            <p:cNvSpPr>
              <a:spLocks/>
            </p:cNvSpPr>
            <p:nvPr/>
          </p:nvSpPr>
          <p:spPr bwMode="auto">
            <a:xfrm>
              <a:off x="9196387" y="3729038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Rectangle 1431"/>
            <p:cNvSpPr>
              <a:spLocks noChangeArrowheads="1"/>
            </p:cNvSpPr>
            <p:nvPr/>
          </p:nvSpPr>
          <p:spPr bwMode="auto">
            <a:xfrm>
              <a:off x="9196387" y="3740151"/>
              <a:ext cx="1746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1432"/>
            <p:cNvSpPr>
              <a:spLocks/>
            </p:cNvSpPr>
            <p:nvPr/>
          </p:nvSpPr>
          <p:spPr bwMode="auto">
            <a:xfrm>
              <a:off x="9196387" y="3740151"/>
              <a:ext cx="17463" cy="9525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Rectangle 1433"/>
            <p:cNvSpPr>
              <a:spLocks noChangeArrowheads="1"/>
            </p:cNvSpPr>
            <p:nvPr/>
          </p:nvSpPr>
          <p:spPr bwMode="auto">
            <a:xfrm>
              <a:off x="9196387" y="3752851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1434"/>
            <p:cNvSpPr>
              <a:spLocks/>
            </p:cNvSpPr>
            <p:nvPr/>
          </p:nvSpPr>
          <p:spPr bwMode="auto">
            <a:xfrm>
              <a:off x="9196387" y="3752851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1435"/>
            <p:cNvSpPr>
              <a:spLocks noChangeArrowheads="1"/>
            </p:cNvSpPr>
            <p:nvPr/>
          </p:nvSpPr>
          <p:spPr bwMode="auto">
            <a:xfrm>
              <a:off x="9196387" y="3765551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1436"/>
            <p:cNvSpPr>
              <a:spLocks/>
            </p:cNvSpPr>
            <p:nvPr/>
          </p:nvSpPr>
          <p:spPr bwMode="auto">
            <a:xfrm>
              <a:off x="9196387" y="3765551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1437"/>
            <p:cNvSpPr>
              <a:spLocks noChangeArrowheads="1"/>
            </p:cNvSpPr>
            <p:nvPr/>
          </p:nvSpPr>
          <p:spPr bwMode="auto">
            <a:xfrm>
              <a:off x="9196387" y="3836988"/>
              <a:ext cx="26988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1438"/>
            <p:cNvSpPr>
              <a:spLocks/>
            </p:cNvSpPr>
            <p:nvPr/>
          </p:nvSpPr>
          <p:spPr bwMode="auto">
            <a:xfrm>
              <a:off x="9196387" y="3836988"/>
              <a:ext cx="26988" cy="7938"/>
            </a:xfrm>
            <a:custGeom>
              <a:avLst/>
              <a:gdLst>
                <a:gd name="T0" fmla="*/ 0 w 34"/>
                <a:gd name="T1" fmla="*/ 11 h 11"/>
                <a:gd name="T2" fmla="*/ 34 w 34"/>
                <a:gd name="T3" fmla="*/ 11 h 11"/>
                <a:gd name="T4" fmla="*/ 34 w 34"/>
                <a:gd name="T5" fmla="*/ 0 h 11"/>
                <a:gd name="T6" fmla="*/ 0 w 3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1">
                  <a:moveTo>
                    <a:pt x="0" y="11"/>
                  </a:moveTo>
                  <a:lnTo>
                    <a:pt x="34" y="11"/>
                  </a:lnTo>
                  <a:lnTo>
                    <a:pt x="3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1439"/>
            <p:cNvSpPr>
              <a:spLocks noChangeArrowheads="1"/>
            </p:cNvSpPr>
            <p:nvPr/>
          </p:nvSpPr>
          <p:spPr bwMode="auto">
            <a:xfrm>
              <a:off x="9196387" y="378936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1440"/>
            <p:cNvSpPr>
              <a:spLocks/>
            </p:cNvSpPr>
            <p:nvPr/>
          </p:nvSpPr>
          <p:spPr bwMode="auto">
            <a:xfrm>
              <a:off x="9196387" y="3789363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Rectangle 1441"/>
            <p:cNvSpPr>
              <a:spLocks noChangeArrowheads="1"/>
            </p:cNvSpPr>
            <p:nvPr/>
          </p:nvSpPr>
          <p:spPr bwMode="auto">
            <a:xfrm>
              <a:off x="9196387" y="3800476"/>
              <a:ext cx="1746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1442"/>
            <p:cNvSpPr>
              <a:spLocks/>
            </p:cNvSpPr>
            <p:nvPr/>
          </p:nvSpPr>
          <p:spPr bwMode="auto">
            <a:xfrm>
              <a:off x="9196387" y="3800476"/>
              <a:ext cx="17463" cy="9525"/>
            </a:xfrm>
            <a:custGeom>
              <a:avLst/>
              <a:gdLst>
                <a:gd name="T0" fmla="*/ 0 w 21"/>
                <a:gd name="T1" fmla="*/ 11 h 11"/>
                <a:gd name="T2" fmla="*/ 21 w 21"/>
                <a:gd name="T3" fmla="*/ 11 h 11"/>
                <a:gd name="T4" fmla="*/ 21 w 21"/>
                <a:gd name="T5" fmla="*/ 0 h 11"/>
                <a:gd name="T6" fmla="*/ 0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Rectangle 1443"/>
            <p:cNvSpPr>
              <a:spLocks noChangeArrowheads="1"/>
            </p:cNvSpPr>
            <p:nvPr/>
          </p:nvSpPr>
          <p:spPr bwMode="auto">
            <a:xfrm>
              <a:off x="9196387" y="3813176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1444"/>
            <p:cNvSpPr>
              <a:spLocks/>
            </p:cNvSpPr>
            <p:nvPr/>
          </p:nvSpPr>
          <p:spPr bwMode="auto">
            <a:xfrm>
              <a:off x="9196387" y="3813176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Rectangle 1445"/>
            <p:cNvSpPr>
              <a:spLocks noChangeArrowheads="1"/>
            </p:cNvSpPr>
            <p:nvPr/>
          </p:nvSpPr>
          <p:spPr bwMode="auto">
            <a:xfrm>
              <a:off x="9196387" y="3824288"/>
              <a:ext cx="17463" cy="7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1446"/>
            <p:cNvSpPr>
              <a:spLocks/>
            </p:cNvSpPr>
            <p:nvPr/>
          </p:nvSpPr>
          <p:spPr bwMode="auto">
            <a:xfrm>
              <a:off x="9196387" y="3824288"/>
              <a:ext cx="17463" cy="7938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1447"/>
            <p:cNvSpPr>
              <a:spLocks noChangeArrowheads="1"/>
            </p:cNvSpPr>
            <p:nvPr/>
          </p:nvSpPr>
          <p:spPr bwMode="auto">
            <a:xfrm>
              <a:off x="9196387" y="3849688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1448"/>
            <p:cNvSpPr>
              <a:spLocks/>
            </p:cNvSpPr>
            <p:nvPr/>
          </p:nvSpPr>
          <p:spPr bwMode="auto">
            <a:xfrm>
              <a:off x="9196387" y="3849688"/>
              <a:ext cx="17463" cy="6350"/>
            </a:xfrm>
            <a:custGeom>
              <a:avLst/>
              <a:gdLst>
                <a:gd name="T0" fmla="*/ 0 w 21"/>
                <a:gd name="T1" fmla="*/ 9 h 9"/>
                <a:gd name="T2" fmla="*/ 21 w 21"/>
                <a:gd name="T3" fmla="*/ 9 h 9"/>
                <a:gd name="T4" fmla="*/ 21 w 21"/>
                <a:gd name="T5" fmla="*/ 0 h 9"/>
                <a:gd name="T6" fmla="*/ 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21" y="9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1449"/>
            <p:cNvSpPr>
              <a:spLocks noEditPoints="1"/>
            </p:cNvSpPr>
            <p:nvPr/>
          </p:nvSpPr>
          <p:spPr bwMode="auto">
            <a:xfrm>
              <a:off x="9259887" y="3414713"/>
              <a:ext cx="26988" cy="17463"/>
            </a:xfrm>
            <a:custGeom>
              <a:avLst/>
              <a:gdLst>
                <a:gd name="T0" fmla="*/ 18 w 34"/>
                <a:gd name="T1" fmla="*/ 21 h 21"/>
                <a:gd name="T2" fmla="*/ 18 w 34"/>
                <a:gd name="T3" fmla="*/ 21 h 21"/>
                <a:gd name="T4" fmla="*/ 11 w 34"/>
                <a:gd name="T5" fmla="*/ 21 h 21"/>
                <a:gd name="T6" fmla="*/ 5 w 34"/>
                <a:gd name="T7" fmla="*/ 20 h 21"/>
                <a:gd name="T8" fmla="*/ 5 w 34"/>
                <a:gd name="T9" fmla="*/ 20 h 21"/>
                <a:gd name="T10" fmla="*/ 2 w 34"/>
                <a:gd name="T11" fmla="*/ 16 h 21"/>
                <a:gd name="T12" fmla="*/ 0 w 34"/>
                <a:gd name="T13" fmla="*/ 11 h 21"/>
                <a:gd name="T14" fmla="*/ 0 w 34"/>
                <a:gd name="T15" fmla="*/ 11 h 21"/>
                <a:gd name="T16" fmla="*/ 2 w 34"/>
                <a:gd name="T17" fmla="*/ 7 h 21"/>
                <a:gd name="T18" fmla="*/ 5 w 34"/>
                <a:gd name="T19" fmla="*/ 3 h 21"/>
                <a:gd name="T20" fmla="*/ 5 w 34"/>
                <a:gd name="T21" fmla="*/ 3 h 21"/>
                <a:gd name="T22" fmla="*/ 9 w 34"/>
                <a:gd name="T23" fmla="*/ 2 h 21"/>
                <a:gd name="T24" fmla="*/ 16 w 34"/>
                <a:gd name="T25" fmla="*/ 0 h 21"/>
                <a:gd name="T26" fmla="*/ 16 w 34"/>
                <a:gd name="T27" fmla="*/ 0 h 21"/>
                <a:gd name="T28" fmla="*/ 23 w 34"/>
                <a:gd name="T29" fmla="*/ 2 h 21"/>
                <a:gd name="T30" fmla="*/ 29 w 34"/>
                <a:gd name="T31" fmla="*/ 3 h 21"/>
                <a:gd name="T32" fmla="*/ 29 w 34"/>
                <a:gd name="T33" fmla="*/ 3 h 21"/>
                <a:gd name="T34" fmla="*/ 32 w 34"/>
                <a:gd name="T35" fmla="*/ 7 h 21"/>
                <a:gd name="T36" fmla="*/ 34 w 34"/>
                <a:gd name="T37" fmla="*/ 12 h 21"/>
                <a:gd name="T38" fmla="*/ 34 w 34"/>
                <a:gd name="T39" fmla="*/ 12 h 21"/>
                <a:gd name="T40" fmla="*/ 32 w 34"/>
                <a:gd name="T41" fmla="*/ 16 h 21"/>
                <a:gd name="T42" fmla="*/ 29 w 34"/>
                <a:gd name="T43" fmla="*/ 20 h 21"/>
                <a:gd name="T44" fmla="*/ 23 w 34"/>
                <a:gd name="T45" fmla="*/ 21 h 21"/>
                <a:gd name="T46" fmla="*/ 18 w 34"/>
                <a:gd name="T47" fmla="*/ 21 h 21"/>
                <a:gd name="T48" fmla="*/ 18 w 34"/>
                <a:gd name="T49" fmla="*/ 21 h 21"/>
                <a:gd name="T50" fmla="*/ 16 w 34"/>
                <a:gd name="T51" fmla="*/ 16 h 21"/>
                <a:gd name="T52" fmla="*/ 16 w 34"/>
                <a:gd name="T53" fmla="*/ 16 h 21"/>
                <a:gd name="T54" fmla="*/ 27 w 34"/>
                <a:gd name="T55" fmla="*/ 16 h 21"/>
                <a:gd name="T56" fmla="*/ 27 w 34"/>
                <a:gd name="T57" fmla="*/ 16 h 21"/>
                <a:gd name="T58" fmla="*/ 29 w 34"/>
                <a:gd name="T59" fmla="*/ 14 h 21"/>
                <a:gd name="T60" fmla="*/ 29 w 34"/>
                <a:gd name="T61" fmla="*/ 11 h 21"/>
                <a:gd name="T62" fmla="*/ 29 w 34"/>
                <a:gd name="T63" fmla="*/ 11 h 21"/>
                <a:gd name="T64" fmla="*/ 29 w 34"/>
                <a:gd name="T65" fmla="*/ 9 h 21"/>
                <a:gd name="T66" fmla="*/ 25 w 34"/>
                <a:gd name="T67" fmla="*/ 7 h 21"/>
                <a:gd name="T68" fmla="*/ 16 w 34"/>
                <a:gd name="T69" fmla="*/ 5 h 21"/>
                <a:gd name="T70" fmla="*/ 16 w 34"/>
                <a:gd name="T71" fmla="*/ 5 h 21"/>
                <a:gd name="T72" fmla="*/ 7 w 34"/>
                <a:gd name="T73" fmla="*/ 7 h 21"/>
                <a:gd name="T74" fmla="*/ 7 w 34"/>
                <a:gd name="T75" fmla="*/ 7 h 21"/>
                <a:gd name="T76" fmla="*/ 5 w 34"/>
                <a:gd name="T77" fmla="*/ 9 h 21"/>
                <a:gd name="T78" fmla="*/ 5 w 34"/>
                <a:gd name="T79" fmla="*/ 11 h 21"/>
                <a:gd name="T80" fmla="*/ 5 w 34"/>
                <a:gd name="T81" fmla="*/ 11 h 21"/>
                <a:gd name="T82" fmla="*/ 5 w 34"/>
                <a:gd name="T83" fmla="*/ 14 h 21"/>
                <a:gd name="T84" fmla="*/ 7 w 34"/>
                <a:gd name="T85" fmla="*/ 16 h 21"/>
                <a:gd name="T86" fmla="*/ 7 w 34"/>
                <a:gd name="T87" fmla="*/ 16 h 21"/>
                <a:gd name="T88" fmla="*/ 16 w 34"/>
                <a:gd name="T89" fmla="*/ 16 h 21"/>
                <a:gd name="T90" fmla="*/ 16 w 34"/>
                <a:gd name="T9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21">
                  <a:moveTo>
                    <a:pt x="18" y="21"/>
                  </a:moveTo>
                  <a:lnTo>
                    <a:pt x="18" y="21"/>
                  </a:lnTo>
                  <a:lnTo>
                    <a:pt x="11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7"/>
                  </a:lnTo>
                  <a:lnTo>
                    <a:pt x="5" y="3"/>
                  </a:lnTo>
                  <a:lnTo>
                    <a:pt x="5" y="3"/>
                  </a:lnTo>
                  <a:lnTo>
                    <a:pt x="9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3" y="2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2" y="7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2" y="16"/>
                  </a:lnTo>
                  <a:lnTo>
                    <a:pt x="29" y="20"/>
                  </a:lnTo>
                  <a:lnTo>
                    <a:pt x="23" y="21"/>
                  </a:lnTo>
                  <a:lnTo>
                    <a:pt x="18" y="21"/>
                  </a:lnTo>
                  <a:lnTo>
                    <a:pt x="18" y="21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9"/>
                  </a:lnTo>
                  <a:lnTo>
                    <a:pt x="25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1450"/>
            <p:cNvSpPr>
              <a:spLocks/>
            </p:cNvSpPr>
            <p:nvPr/>
          </p:nvSpPr>
          <p:spPr bwMode="auto">
            <a:xfrm>
              <a:off x="9261475" y="3535363"/>
              <a:ext cx="25400" cy="9525"/>
            </a:xfrm>
            <a:custGeom>
              <a:avLst/>
              <a:gdLst>
                <a:gd name="T0" fmla="*/ 32 w 32"/>
                <a:gd name="T1" fmla="*/ 12 h 12"/>
                <a:gd name="T2" fmla="*/ 0 w 32"/>
                <a:gd name="T3" fmla="*/ 12 h 12"/>
                <a:gd name="T4" fmla="*/ 0 w 32"/>
                <a:gd name="T5" fmla="*/ 7 h 12"/>
                <a:gd name="T6" fmla="*/ 25 w 32"/>
                <a:gd name="T7" fmla="*/ 7 h 12"/>
                <a:gd name="T8" fmla="*/ 25 w 32"/>
                <a:gd name="T9" fmla="*/ 7 h 12"/>
                <a:gd name="T10" fmla="*/ 23 w 32"/>
                <a:gd name="T11" fmla="*/ 0 h 12"/>
                <a:gd name="T12" fmla="*/ 27 w 32"/>
                <a:gd name="T13" fmla="*/ 0 h 12"/>
                <a:gd name="T14" fmla="*/ 27 w 32"/>
                <a:gd name="T15" fmla="*/ 0 h 12"/>
                <a:gd name="T16" fmla="*/ 29 w 32"/>
                <a:gd name="T17" fmla="*/ 5 h 12"/>
                <a:gd name="T18" fmla="*/ 29 w 32"/>
                <a:gd name="T19" fmla="*/ 5 h 12"/>
                <a:gd name="T20" fmla="*/ 32 w 32"/>
                <a:gd name="T21" fmla="*/ 9 h 12"/>
                <a:gd name="T22" fmla="*/ 32 w 32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2">
                  <a:moveTo>
                    <a:pt x="32" y="12"/>
                  </a:moveTo>
                  <a:lnTo>
                    <a:pt x="0" y="12"/>
                  </a:lnTo>
                  <a:lnTo>
                    <a:pt x="0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2" y="9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1451"/>
            <p:cNvSpPr>
              <a:spLocks/>
            </p:cNvSpPr>
            <p:nvPr/>
          </p:nvSpPr>
          <p:spPr bwMode="auto">
            <a:xfrm>
              <a:off x="9261475" y="3654426"/>
              <a:ext cx="25400" cy="15875"/>
            </a:xfrm>
            <a:custGeom>
              <a:avLst/>
              <a:gdLst>
                <a:gd name="T0" fmla="*/ 0 w 32"/>
                <a:gd name="T1" fmla="*/ 20 h 20"/>
                <a:gd name="T2" fmla="*/ 0 w 32"/>
                <a:gd name="T3" fmla="*/ 0 h 20"/>
                <a:gd name="T4" fmla="*/ 2 w 32"/>
                <a:gd name="T5" fmla="*/ 0 h 20"/>
                <a:gd name="T6" fmla="*/ 2 w 32"/>
                <a:gd name="T7" fmla="*/ 0 h 20"/>
                <a:gd name="T8" fmla="*/ 7 w 32"/>
                <a:gd name="T9" fmla="*/ 2 h 20"/>
                <a:gd name="T10" fmla="*/ 7 w 32"/>
                <a:gd name="T11" fmla="*/ 2 h 20"/>
                <a:gd name="T12" fmla="*/ 12 w 32"/>
                <a:gd name="T13" fmla="*/ 7 h 20"/>
                <a:gd name="T14" fmla="*/ 12 w 32"/>
                <a:gd name="T15" fmla="*/ 7 h 20"/>
                <a:gd name="T16" fmla="*/ 16 w 32"/>
                <a:gd name="T17" fmla="*/ 11 h 20"/>
                <a:gd name="T18" fmla="*/ 16 w 32"/>
                <a:gd name="T19" fmla="*/ 11 h 20"/>
                <a:gd name="T20" fmla="*/ 20 w 32"/>
                <a:gd name="T21" fmla="*/ 14 h 20"/>
                <a:gd name="T22" fmla="*/ 20 w 32"/>
                <a:gd name="T23" fmla="*/ 14 h 20"/>
                <a:gd name="T24" fmla="*/ 21 w 32"/>
                <a:gd name="T25" fmla="*/ 14 h 20"/>
                <a:gd name="T26" fmla="*/ 21 w 32"/>
                <a:gd name="T27" fmla="*/ 14 h 20"/>
                <a:gd name="T28" fmla="*/ 25 w 32"/>
                <a:gd name="T29" fmla="*/ 12 h 20"/>
                <a:gd name="T30" fmla="*/ 25 w 32"/>
                <a:gd name="T31" fmla="*/ 12 h 20"/>
                <a:gd name="T32" fmla="*/ 27 w 32"/>
                <a:gd name="T33" fmla="*/ 9 h 20"/>
                <a:gd name="T34" fmla="*/ 27 w 32"/>
                <a:gd name="T35" fmla="*/ 9 h 20"/>
                <a:gd name="T36" fmla="*/ 27 w 32"/>
                <a:gd name="T37" fmla="*/ 5 h 20"/>
                <a:gd name="T38" fmla="*/ 27 w 32"/>
                <a:gd name="T39" fmla="*/ 5 h 20"/>
                <a:gd name="T40" fmla="*/ 23 w 32"/>
                <a:gd name="T41" fmla="*/ 2 h 20"/>
                <a:gd name="T42" fmla="*/ 29 w 32"/>
                <a:gd name="T43" fmla="*/ 2 h 20"/>
                <a:gd name="T44" fmla="*/ 29 w 32"/>
                <a:gd name="T45" fmla="*/ 2 h 20"/>
                <a:gd name="T46" fmla="*/ 30 w 32"/>
                <a:gd name="T47" fmla="*/ 5 h 20"/>
                <a:gd name="T48" fmla="*/ 30 w 32"/>
                <a:gd name="T49" fmla="*/ 5 h 20"/>
                <a:gd name="T50" fmla="*/ 32 w 32"/>
                <a:gd name="T51" fmla="*/ 11 h 20"/>
                <a:gd name="T52" fmla="*/ 32 w 32"/>
                <a:gd name="T53" fmla="*/ 11 h 20"/>
                <a:gd name="T54" fmla="*/ 30 w 32"/>
                <a:gd name="T55" fmla="*/ 14 h 20"/>
                <a:gd name="T56" fmla="*/ 29 w 32"/>
                <a:gd name="T57" fmla="*/ 16 h 20"/>
                <a:gd name="T58" fmla="*/ 29 w 32"/>
                <a:gd name="T59" fmla="*/ 16 h 20"/>
                <a:gd name="T60" fmla="*/ 27 w 32"/>
                <a:gd name="T61" fmla="*/ 18 h 20"/>
                <a:gd name="T62" fmla="*/ 23 w 32"/>
                <a:gd name="T63" fmla="*/ 20 h 20"/>
                <a:gd name="T64" fmla="*/ 23 w 32"/>
                <a:gd name="T65" fmla="*/ 20 h 20"/>
                <a:gd name="T66" fmla="*/ 18 w 32"/>
                <a:gd name="T67" fmla="*/ 18 h 20"/>
                <a:gd name="T68" fmla="*/ 18 w 32"/>
                <a:gd name="T69" fmla="*/ 18 h 20"/>
                <a:gd name="T70" fmla="*/ 14 w 32"/>
                <a:gd name="T71" fmla="*/ 16 h 20"/>
                <a:gd name="T72" fmla="*/ 14 w 32"/>
                <a:gd name="T73" fmla="*/ 16 h 20"/>
                <a:gd name="T74" fmla="*/ 9 w 32"/>
                <a:gd name="T75" fmla="*/ 11 h 20"/>
                <a:gd name="T76" fmla="*/ 9 w 32"/>
                <a:gd name="T77" fmla="*/ 11 h 20"/>
                <a:gd name="T78" fmla="*/ 7 w 32"/>
                <a:gd name="T79" fmla="*/ 7 h 20"/>
                <a:gd name="T80" fmla="*/ 7 w 32"/>
                <a:gd name="T81" fmla="*/ 7 h 20"/>
                <a:gd name="T82" fmla="*/ 3 w 32"/>
                <a:gd name="T83" fmla="*/ 5 h 20"/>
                <a:gd name="T84" fmla="*/ 3 w 32"/>
                <a:gd name="T85" fmla="*/ 5 h 20"/>
                <a:gd name="T86" fmla="*/ 3 w 32"/>
                <a:gd name="T87" fmla="*/ 20 h 20"/>
                <a:gd name="T88" fmla="*/ 0 w 32"/>
                <a:gd name="T8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20">
                  <a:moveTo>
                    <a:pt x="0" y="2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3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0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7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1452"/>
            <p:cNvSpPr>
              <a:spLocks/>
            </p:cNvSpPr>
            <p:nvPr/>
          </p:nvSpPr>
          <p:spPr bwMode="auto">
            <a:xfrm>
              <a:off x="9259887" y="3773488"/>
              <a:ext cx="26988" cy="14288"/>
            </a:xfrm>
            <a:custGeom>
              <a:avLst/>
              <a:gdLst>
                <a:gd name="T0" fmla="*/ 11 w 34"/>
                <a:gd name="T1" fmla="*/ 18 h 18"/>
                <a:gd name="T2" fmla="*/ 11 w 34"/>
                <a:gd name="T3" fmla="*/ 18 h 18"/>
                <a:gd name="T4" fmla="*/ 7 w 34"/>
                <a:gd name="T5" fmla="*/ 18 h 18"/>
                <a:gd name="T6" fmla="*/ 4 w 34"/>
                <a:gd name="T7" fmla="*/ 16 h 18"/>
                <a:gd name="T8" fmla="*/ 4 w 34"/>
                <a:gd name="T9" fmla="*/ 16 h 18"/>
                <a:gd name="T10" fmla="*/ 2 w 34"/>
                <a:gd name="T11" fmla="*/ 13 h 18"/>
                <a:gd name="T12" fmla="*/ 0 w 34"/>
                <a:gd name="T13" fmla="*/ 7 h 18"/>
                <a:gd name="T14" fmla="*/ 0 w 34"/>
                <a:gd name="T15" fmla="*/ 7 h 18"/>
                <a:gd name="T16" fmla="*/ 2 w 34"/>
                <a:gd name="T17" fmla="*/ 2 h 18"/>
                <a:gd name="T18" fmla="*/ 2 w 34"/>
                <a:gd name="T19" fmla="*/ 2 h 18"/>
                <a:gd name="T20" fmla="*/ 2 w 34"/>
                <a:gd name="T21" fmla="*/ 0 h 18"/>
                <a:gd name="T22" fmla="*/ 7 w 34"/>
                <a:gd name="T23" fmla="*/ 0 h 18"/>
                <a:gd name="T24" fmla="*/ 7 w 34"/>
                <a:gd name="T25" fmla="*/ 0 h 18"/>
                <a:gd name="T26" fmla="*/ 5 w 34"/>
                <a:gd name="T27" fmla="*/ 4 h 18"/>
                <a:gd name="T28" fmla="*/ 5 w 34"/>
                <a:gd name="T29" fmla="*/ 4 h 18"/>
                <a:gd name="T30" fmla="*/ 5 w 34"/>
                <a:gd name="T31" fmla="*/ 7 h 18"/>
                <a:gd name="T32" fmla="*/ 5 w 34"/>
                <a:gd name="T33" fmla="*/ 7 h 18"/>
                <a:gd name="T34" fmla="*/ 5 w 34"/>
                <a:gd name="T35" fmla="*/ 11 h 18"/>
                <a:gd name="T36" fmla="*/ 5 w 34"/>
                <a:gd name="T37" fmla="*/ 11 h 18"/>
                <a:gd name="T38" fmla="*/ 11 w 34"/>
                <a:gd name="T39" fmla="*/ 13 h 18"/>
                <a:gd name="T40" fmla="*/ 11 w 34"/>
                <a:gd name="T41" fmla="*/ 13 h 18"/>
                <a:gd name="T42" fmla="*/ 13 w 34"/>
                <a:gd name="T43" fmla="*/ 13 h 18"/>
                <a:gd name="T44" fmla="*/ 14 w 34"/>
                <a:gd name="T45" fmla="*/ 11 h 18"/>
                <a:gd name="T46" fmla="*/ 14 w 34"/>
                <a:gd name="T47" fmla="*/ 11 h 18"/>
                <a:gd name="T48" fmla="*/ 16 w 34"/>
                <a:gd name="T49" fmla="*/ 5 h 18"/>
                <a:gd name="T50" fmla="*/ 16 w 34"/>
                <a:gd name="T51" fmla="*/ 2 h 18"/>
                <a:gd name="T52" fmla="*/ 20 w 34"/>
                <a:gd name="T53" fmla="*/ 2 h 18"/>
                <a:gd name="T54" fmla="*/ 20 w 34"/>
                <a:gd name="T55" fmla="*/ 5 h 18"/>
                <a:gd name="T56" fmla="*/ 20 w 34"/>
                <a:gd name="T57" fmla="*/ 5 h 18"/>
                <a:gd name="T58" fmla="*/ 22 w 34"/>
                <a:gd name="T59" fmla="*/ 11 h 18"/>
                <a:gd name="T60" fmla="*/ 22 w 34"/>
                <a:gd name="T61" fmla="*/ 11 h 18"/>
                <a:gd name="T62" fmla="*/ 22 w 34"/>
                <a:gd name="T63" fmla="*/ 13 h 18"/>
                <a:gd name="T64" fmla="*/ 25 w 34"/>
                <a:gd name="T65" fmla="*/ 13 h 18"/>
                <a:gd name="T66" fmla="*/ 25 w 34"/>
                <a:gd name="T67" fmla="*/ 13 h 18"/>
                <a:gd name="T68" fmla="*/ 29 w 34"/>
                <a:gd name="T69" fmla="*/ 11 h 18"/>
                <a:gd name="T70" fmla="*/ 29 w 34"/>
                <a:gd name="T71" fmla="*/ 11 h 18"/>
                <a:gd name="T72" fmla="*/ 29 w 34"/>
                <a:gd name="T73" fmla="*/ 7 h 18"/>
                <a:gd name="T74" fmla="*/ 29 w 34"/>
                <a:gd name="T75" fmla="*/ 7 h 18"/>
                <a:gd name="T76" fmla="*/ 29 w 34"/>
                <a:gd name="T77" fmla="*/ 4 h 18"/>
                <a:gd name="T78" fmla="*/ 27 w 34"/>
                <a:gd name="T79" fmla="*/ 0 h 18"/>
                <a:gd name="T80" fmla="*/ 32 w 34"/>
                <a:gd name="T81" fmla="*/ 0 h 18"/>
                <a:gd name="T82" fmla="*/ 32 w 34"/>
                <a:gd name="T83" fmla="*/ 0 h 18"/>
                <a:gd name="T84" fmla="*/ 32 w 34"/>
                <a:gd name="T85" fmla="*/ 4 h 18"/>
                <a:gd name="T86" fmla="*/ 32 w 34"/>
                <a:gd name="T87" fmla="*/ 4 h 18"/>
                <a:gd name="T88" fmla="*/ 34 w 34"/>
                <a:gd name="T89" fmla="*/ 9 h 18"/>
                <a:gd name="T90" fmla="*/ 34 w 34"/>
                <a:gd name="T91" fmla="*/ 9 h 18"/>
                <a:gd name="T92" fmla="*/ 32 w 34"/>
                <a:gd name="T93" fmla="*/ 13 h 18"/>
                <a:gd name="T94" fmla="*/ 32 w 34"/>
                <a:gd name="T95" fmla="*/ 13 h 18"/>
                <a:gd name="T96" fmla="*/ 29 w 34"/>
                <a:gd name="T97" fmla="*/ 16 h 18"/>
                <a:gd name="T98" fmla="*/ 29 w 34"/>
                <a:gd name="T99" fmla="*/ 16 h 18"/>
                <a:gd name="T100" fmla="*/ 25 w 34"/>
                <a:gd name="T101" fmla="*/ 18 h 18"/>
                <a:gd name="T102" fmla="*/ 25 w 34"/>
                <a:gd name="T103" fmla="*/ 18 h 18"/>
                <a:gd name="T104" fmla="*/ 20 w 34"/>
                <a:gd name="T105" fmla="*/ 16 h 18"/>
                <a:gd name="T106" fmla="*/ 20 w 34"/>
                <a:gd name="T107" fmla="*/ 16 h 18"/>
                <a:gd name="T108" fmla="*/ 18 w 34"/>
                <a:gd name="T109" fmla="*/ 11 h 18"/>
                <a:gd name="T110" fmla="*/ 18 w 34"/>
                <a:gd name="T111" fmla="*/ 11 h 18"/>
                <a:gd name="T112" fmla="*/ 18 w 34"/>
                <a:gd name="T113" fmla="*/ 11 h 18"/>
                <a:gd name="T114" fmla="*/ 14 w 34"/>
                <a:gd name="T115" fmla="*/ 16 h 18"/>
                <a:gd name="T116" fmla="*/ 14 w 34"/>
                <a:gd name="T117" fmla="*/ 16 h 18"/>
                <a:gd name="T118" fmla="*/ 13 w 34"/>
                <a:gd name="T119" fmla="*/ 18 h 18"/>
                <a:gd name="T120" fmla="*/ 11 w 34"/>
                <a:gd name="T121" fmla="*/ 18 h 18"/>
                <a:gd name="T122" fmla="*/ 11 w 34"/>
                <a:gd name="T1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" h="18">
                  <a:moveTo>
                    <a:pt x="11" y="18"/>
                  </a:moveTo>
                  <a:lnTo>
                    <a:pt x="11" y="18"/>
                  </a:lnTo>
                  <a:lnTo>
                    <a:pt x="7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3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4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18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Rectangle 1453"/>
            <p:cNvSpPr>
              <a:spLocks noChangeArrowheads="1"/>
            </p:cNvSpPr>
            <p:nvPr/>
          </p:nvSpPr>
          <p:spPr bwMode="auto">
            <a:xfrm>
              <a:off x="9450387" y="3386138"/>
              <a:ext cx="71438" cy="4429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Rectangle 1454"/>
            <p:cNvSpPr>
              <a:spLocks noChangeArrowheads="1"/>
            </p:cNvSpPr>
            <p:nvPr/>
          </p:nvSpPr>
          <p:spPr bwMode="auto">
            <a:xfrm>
              <a:off x="9450387" y="3386138"/>
              <a:ext cx="71438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1455"/>
            <p:cNvSpPr>
              <a:spLocks/>
            </p:cNvSpPr>
            <p:nvPr/>
          </p:nvSpPr>
          <p:spPr bwMode="auto">
            <a:xfrm>
              <a:off x="9450387" y="3319463"/>
              <a:ext cx="71438" cy="66675"/>
            </a:xfrm>
            <a:custGeom>
              <a:avLst/>
              <a:gdLst>
                <a:gd name="T0" fmla="*/ 45 w 90"/>
                <a:gd name="T1" fmla="*/ 0 h 85"/>
                <a:gd name="T2" fmla="*/ 30 w 90"/>
                <a:gd name="T3" fmla="*/ 11 h 85"/>
                <a:gd name="T4" fmla="*/ 0 w 90"/>
                <a:gd name="T5" fmla="*/ 85 h 85"/>
                <a:gd name="T6" fmla="*/ 90 w 90"/>
                <a:gd name="T7" fmla="*/ 85 h 85"/>
                <a:gd name="T8" fmla="*/ 59 w 90"/>
                <a:gd name="T9" fmla="*/ 11 h 85"/>
                <a:gd name="T10" fmla="*/ 45 w 90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85">
                  <a:moveTo>
                    <a:pt x="45" y="0"/>
                  </a:moveTo>
                  <a:lnTo>
                    <a:pt x="30" y="11"/>
                  </a:lnTo>
                  <a:lnTo>
                    <a:pt x="0" y="85"/>
                  </a:lnTo>
                  <a:lnTo>
                    <a:pt x="90" y="85"/>
                  </a:lnTo>
                  <a:lnTo>
                    <a:pt x="59" y="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1456"/>
            <p:cNvSpPr>
              <a:spLocks/>
            </p:cNvSpPr>
            <p:nvPr/>
          </p:nvSpPr>
          <p:spPr bwMode="auto">
            <a:xfrm>
              <a:off x="9475787" y="3300413"/>
              <a:ext cx="22225" cy="28575"/>
            </a:xfrm>
            <a:custGeom>
              <a:avLst/>
              <a:gdLst>
                <a:gd name="T0" fmla="*/ 15 w 29"/>
                <a:gd name="T1" fmla="*/ 0 h 36"/>
                <a:gd name="T2" fmla="*/ 0 w 29"/>
                <a:gd name="T3" fmla="*/ 36 h 36"/>
                <a:gd name="T4" fmla="*/ 29 w 29"/>
                <a:gd name="T5" fmla="*/ 36 h 36"/>
                <a:gd name="T6" fmla="*/ 15 w 2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6">
                  <a:moveTo>
                    <a:pt x="15" y="0"/>
                  </a:moveTo>
                  <a:lnTo>
                    <a:pt x="0" y="36"/>
                  </a:lnTo>
                  <a:lnTo>
                    <a:pt x="29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Rectangle 1457"/>
            <p:cNvSpPr>
              <a:spLocks noChangeArrowheads="1"/>
            </p:cNvSpPr>
            <p:nvPr/>
          </p:nvSpPr>
          <p:spPr bwMode="auto">
            <a:xfrm>
              <a:off x="9450387" y="3386138"/>
              <a:ext cx="36513" cy="44291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3" name="Rectangle 1458"/>
            <p:cNvSpPr>
              <a:spLocks noChangeArrowheads="1"/>
            </p:cNvSpPr>
            <p:nvPr/>
          </p:nvSpPr>
          <p:spPr bwMode="auto">
            <a:xfrm>
              <a:off x="9450387" y="3386138"/>
              <a:ext cx="36513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Rectangle 1459"/>
            <p:cNvSpPr>
              <a:spLocks noChangeArrowheads="1"/>
            </p:cNvSpPr>
            <p:nvPr/>
          </p:nvSpPr>
          <p:spPr bwMode="auto">
            <a:xfrm>
              <a:off x="9293225" y="3470276"/>
              <a:ext cx="330200" cy="392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Rectangle 1460"/>
            <p:cNvSpPr>
              <a:spLocks noChangeArrowheads="1"/>
            </p:cNvSpPr>
            <p:nvPr/>
          </p:nvSpPr>
          <p:spPr bwMode="auto">
            <a:xfrm>
              <a:off x="9293225" y="3470276"/>
              <a:ext cx="330200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Rectangle 1461"/>
            <p:cNvSpPr>
              <a:spLocks noChangeArrowheads="1"/>
            </p:cNvSpPr>
            <p:nvPr/>
          </p:nvSpPr>
          <p:spPr bwMode="auto">
            <a:xfrm>
              <a:off x="9328150" y="3506788"/>
              <a:ext cx="260350" cy="317500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Rectangle 1462"/>
            <p:cNvSpPr>
              <a:spLocks noChangeArrowheads="1"/>
            </p:cNvSpPr>
            <p:nvPr/>
          </p:nvSpPr>
          <p:spPr bwMode="auto">
            <a:xfrm>
              <a:off x="9328150" y="3506788"/>
              <a:ext cx="26035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Rectangle 1463"/>
            <p:cNvSpPr>
              <a:spLocks noChangeArrowheads="1"/>
            </p:cNvSpPr>
            <p:nvPr/>
          </p:nvSpPr>
          <p:spPr bwMode="auto">
            <a:xfrm>
              <a:off x="9378950" y="3540126"/>
              <a:ext cx="84138" cy="80963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Rectangle 1464"/>
            <p:cNvSpPr>
              <a:spLocks noChangeArrowheads="1"/>
            </p:cNvSpPr>
            <p:nvPr/>
          </p:nvSpPr>
          <p:spPr bwMode="auto">
            <a:xfrm>
              <a:off x="9378950" y="3540126"/>
              <a:ext cx="84138" cy="8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Rectangle 1465"/>
            <p:cNvSpPr>
              <a:spLocks noChangeArrowheads="1"/>
            </p:cNvSpPr>
            <p:nvPr/>
          </p:nvSpPr>
          <p:spPr bwMode="auto">
            <a:xfrm>
              <a:off x="9378950" y="3619501"/>
              <a:ext cx="84138" cy="80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Rectangle 1466"/>
            <p:cNvSpPr>
              <a:spLocks noChangeArrowheads="1"/>
            </p:cNvSpPr>
            <p:nvPr/>
          </p:nvSpPr>
          <p:spPr bwMode="auto">
            <a:xfrm>
              <a:off x="9378950" y="3619501"/>
              <a:ext cx="84138" cy="8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2" name="Rectangle 1467"/>
            <p:cNvSpPr>
              <a:spLocks noChangeArrowheads="1"/>
            </p:cNvSpPr>
            <p:nvPr/>
          </p:nvSpPr>
          <p:spPr bwMode="auto">
            <a:xfrm>
              <a:off x="9461500" y="3541713"/>
              <a:ext cx="85725" cy="7937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3" name="Rectangle 1468"/>
            <p:cNvSpPr>
              <a:spLocks noChangeArrowheads="1"/>
            </p:cNvSpPr>
            <p:nvPr/>
          </p:nvSpPr>
          <p:spPr bwMode="auto">
            <a:xfrm>
              <a:off x="9461500" y="3541713"/>
              <a:ext cx="85725" cy="7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Rectangle 1469"/>
            <p:cNvSpPr>
              <a:spLocks noChangeArrowheads="1"/>
            </p:cNvSpPr>
            <p:nvPr/>
          </p:nvSpPr>
          <p:spPr bwMode="auto">
            <a:xfrm>
              <a:off x="9461500" y="3621088"/>
              <a:ext cx="85725" cy="80963"/>
            </a:xfrm>
            <a:prstGeom prst="rect">
              <a:avLst/>
            </a:pr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Rectangle 1470"/>
            <p:cNvSpPr>
              <a:spLocks noChangeArrowheads="1"/>
            </p:cNvSpPr>
            <p:nvPr/>
          </p:nvSpPr>
          <p:spPr bwMode="auto">
            <a:xfrm>
              <a:off x="9461500" y="3621088"/>
              <a:ext cx="85725" cy="8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Rectangle 1471"/>
            <p:cNvSpPr>
              <a:spLocks noChangeArrowheads="1"/>
            </p:cNvSpPr>
            <p:nvPr/>
          </p:nvSpPr>
          <p:spPr bwMode="auto">
            <a:xfrm>
              <a:off x="9378950" y="3700463"/>
              <a:ext cx="84138" cy="80963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1472"/>
            <p:cNvSpPr>
              <a:spLocks noChangeArrowheads="1"/>
            </p:cNvSpPr>
            <p:nvPr/>
          </p:nvSpPr>
          <p:spPr bwMode="auto">
            <a:xfrm>
              <a:off x="9378950" y="3700463"/>
              <a:ext cx="84138" cy="8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1473"/>
            <p:cNvSpPr>
              <a:spLocks noChangeArrowheads="1"/>
            </p:cNvSpPr>
            <p:nvPr/>
          </p:nvSpPr>
          <p:spPr bwMode="auto">
            <a:xfrm>
              <a:off x="9461500" y="3702051"/>
              <a:ext cx="85725" cy="79375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1474"/>
            <p:cNvSpPr>
              <a:spLocks/>
            </p:cNvSpPr>
            <p:nvPr/>
          </p:nvSpPr>
          <p:spPr bwMode="auto">
            <a:xfrm>
              <a:off x="9328150" y="3506788"/>
              <a:ext cx="260350" cy="274638"/>
            </a:xfrm>
            <a:custGeom>
              <a:avLst/>
              <a:gdLst>
                <a:gd name="T0" fmla="*/ 327 w 327"/>
                <a:gd name="T1" fmla="*/ 0 h 345"/>
                <a:gd name="T2" fmla="*/ 0 w 327"/>
                <a:gd name="T3" fmla="*/ 0 h 345"/>
                <a:gd name="T4" fmla="*/ 0 w 327"/>
                <a:gd name="T5" fmla="*/ 345 h 345"/>
                <a:gd name="T6" fmla="*/ 63 w 327"/>
                <a:gd name="T7" fmla="*/ 279 h 345"/>
                <a:gd name="T8" fmla="*/ 63 w 327"/>
                <a:gd name="T9" fmla="*/ 244 h 345"/>
                <a:gd name="T10" fmla="*/ 63 w 327"/>
                <a:gd name="T11" fmla="*/ 144 h 345"/>
                <a:gd name="T12" fmla="*/ 63 w 327"/>
                <a:gd name="T13" fmla="*/ 41 h 345"/>
                <a:gd name="T14" fmla="*/ 169 w 327"/>
                <a:gd name="T15" fmla="*/ 41 h 345"/>
                <a:gd name="T16" fmla="*/ 169 w 327"/>
                <a:gd name="T17" fmla="*/ 43 h 345"/>
                <a:gd name="T18" fmla="*/ 275 w 327"/>
                <a:gd name="T19" fmla="*/ 43 h 345"/>
                <a:gd name="T20" fmla="*/ 275 w 327"/>
                <a:gd name="T21" fmla="*/ 56 h 345"/>
                <a:gd name="T22" fmla="*/ 327 w 327"/>
                <a:gd name="T2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7" h="345">
                  <a:moveTo>
                    <a:pt x="327" y="0"/>
                  </a:moveTo>
                  <a:lnTo>
                    <a:pt x="0" y="0"/>
                  </a:lnTo>
                  <a:lnTo>
                    <a:pt x="0" y="345"/>
                  </a:lnTo>
                  <a:lnTo>
                    <a:pt x="63" y="279"/>
                  </a:lnTo>
                  <a:lnTo>
                    <a:pt x="63" y="244"/>
                  </a:lnTo>
                  <a:lnTo>
                    <a:pt x="63" y="144"/>
                  </a:lnTo>
                  <a:lnTo>
                    <a:pt x="63" y="41"/>
                  </a:lnTo>
                  <a:lnTo>
                    <a:pt x="169" y="41"/>
                  </a:lnTo>
                  <a:lnTo>
                    <a:pt x="169" y="43"/>
                  </a:lnTo>
                  <a:lnTo>
                    <a:pt x="275" y="43"/>
                  </a:lnTo>
                  <a:lnTo>
                    <a:pt x="275" y="56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C84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1475"/>
            <p:cNvSpPr>
              <a:spLocks/>
            </p:cNvSpPr>
            <p:nvPr/>
          </p:nvSpPr>
          <p:spPr bwMode="auto">
            <a:xfrm>
              <a:off x="9328150" y="3506788"/>
              <a:ext cx="260350" cy="274638"/>
            </a:xfrm>
            <a:custGeom>
              <a:avLst/>
              <a:gdLst>
                <a:gd name="T0" fmla="*/ 327 w 327"/>
                <a:gd name="T1" fmla="*/ 0 h 345"/>
                <a:gd name="T2" fmla="*/ 0 w 327"/>
                <a:gd name="T3" fmla="*/ 0 h 345"/>
                <a:gd name="T4" fmla="*/ 0 w 327"/>
                <a:gd name="T5" fmla="*/ 345 h 345"/>
                <a:gd name="T6" fmla="*/ 63 w 327"/>
                <a:gd name="T7" fmla="*/ 279 h 345"/>
                <a:gd name="T8" fmla="*/ 63 w 327"/>
                <a:gd name="T9" fmla="*/ 244 h 345"/>
                <a:gd name="T10" fmla="*/ 63 w 327"/>
                <a:gd name="T11" fmla="*/ 144 h 345"/>
                <a:gd name="T12" fmla="*/ 63 w 327"/>
                <a:gd name="T13" fmla="*/ 41 h 345"/>
                <a:gd name="T14" fmla="*/ 169 w 327"/>
                <a:gd name="T15" fmla="*/ 41 h 345"/>
                <a:gd name="T16" fmla="*/ 169 w 327"/>
                <a:gd name="T17" fmla="*/ 43 h 345"/>
                <a:gd name="T18" fmla="*/ 275 w 327"/>
                <a:gd name="T19" fmla="*/ 43 h 345"/>
                <a:gd name="T20" fmla="*/ 275 w 327"/>
                <a:gd name="T21" fmla="*/ 56 h 345"/>
                <a:gd name="T22" fmla="*/ 327 w 327"/>
                <a:gd name="T2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7" h="345">
                  <a:moveTo>
                    <a:pt x="327" y="0"/>
                  </a:moveTo>
                  <a:lnTo>
                    <a:pt x="0" y="0"/>
                  </a:lnTo>
                  <a:lnTo>
                    <a:pt x="0" y="345"/>
                  </a:lnTo>
                  <a:lnTo>
                    <a:pt x="63" y="279"/>
                  </a:lnTo>
                  <a:lnTo>
                    <a:pt x="63" y="244"/>
                  </a:lnTo>
                  <a:lnTo>
                    <a:pt x="63" y="144"/>
                  </a:lnTo>
                  <a:lnTo>
                    <a:pt x="63" y="41"/>
                  </a:lnTo>
                  <a:lnTo>
                    <a:pt x="169" y="41"/>
                  </a:lnTo>
                  <a:lnTo>
                    <a:pt x="169" y="43"/>
                  </a:lnTo>
                  <a:lnTo>
                    <a:pt x="275" y="43"/>
                  </a:lnTo>
                  <a:lnTo>
                    <a:pt x="275" y="56"/>
                  </a:lnTo>
                  <a:lnTo>
                    <a:pt x="3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1476"/>
            <p:cNvSpPr>
              <a:spLocks/>
            </p:cNvSpPr>
            <p:nvPr/>
          </p:nvSpPr>
          <p:spPr bwMode="auto">
            <a:xfrm>
              <a:off x="9378950" y="3540126"/>
              <a:ext cx="84138" cy="80963"/>
            </a:xfrm>
            <a:custGeom>
              <a:avLst/>
              <a:gdLst>
                <a:gd name="T0" fmla="*/ 106 w 106"/>
                <a:gd name="T1" fmla="*/ 0 h 103"/>
                <a:gd name="T2" fmla="*/ 0 w 106"/>
                <a:gd name="T3" fmla="*/ 0 h 103"/>
                <a:gd name="T4" fmla="*/ 0 w 106"/>
                <a:gd name="T5" fmla="*/ 103 h 103"/>
                <a:gd name="T6" fmla="*/ 0 w 106"/>
                <a:gd name="T7" fmla="*/ 101 h 103"/>
                <a:gd name="T8" fmla="*/ 104 w 106"/>
                <a:gd name="T9" fmla="*/ 101 h 103"/>
                <a:gd name="T10" fmla="*/ 104 w 106"/>
                <a:gd name="T11" fmla="*/ 2 h 103"/>
                <a:gd name="T12" fmla="*/ 106 w 106"/>
                <a:gd name="T13" fmla="*/ 2 h 103"/>
                <a:gd name="T14" fmla="*/ 106 w 106"/>
                <a:gd name="T1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3">
                  <a:moveTo>
                    <a:pt x="106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104" y="101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3C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477"/>
            <p:cNvSpPr>
              <a:spLocks/>
            </p:cNvSpPr>
            <p:nvPr/>
          </p:nvSpPr>
          <p:spPr bwMode="auto">
            <a:xfrm>
              <a:off x="9378950" y="3540126"/>
              <a:ext cx="84138" cy="80963"/>
            </a:xfrm>
            <a:custGeom>
              <a:avLst/>
              <a:gdLst>
                <a:gd name="T0" fmla="*/ 106 w 106"/>
                <a:gd name="T1" fmla="*/ 0 h 103"/>
                <a:gd name="T2" fmla="*/ 0 w 106"/>
                <a:gd name="T3" fmla="*/ 0 h 103"/>
                <a:gd name="T4" fmla="*/ 0 w 106"/>
                <a:gd name="T5" fmla="*/ 103 h 103"/>
                <a:gd name="T6" fmla="*/ 0 w 106"/>
                <a:gd name="T7" fmla="*/ 101 h 103"/>
                <a:gd name="T8" fmla="*/ 104 w 106"/>
                <a:gd name="T9" fmla="*/ 101 h 103"/>
                <a:gd name="T10" fmla="*/ 104 w 106"/>
                <a:gd name="T11" fmla="*/ 2 h 103"/>
                <a:gd name="T12" fmla="*/ 106 w 106"/>
                <a:gd name="T13" fmla="*/ 2 h 103"/>
                <a:gd name="T14" fmla="*/ 106 w 106"/>
                <a:gd name="T1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3">
                  <a:moveTo>
                    <a:pt x="106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104" y="101"/>
                  </a:lnTo>
                  <a:lnTo>
                    <a:pt x="104" y="2"/>
                  </a:lnTo>
                  <a:lnTo>
                    <a:pt x="106" y="2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478"/>
            <p:cNvSpPr>
              <a:spLocks/>
            </p:cNvSpPr>
            <p:nvPr/>
          </p:nvSpPr>
          <p:spPr bwMode="auto">
            <a:xfrm>
              <a:off x="9378950" y="3619501"/>
              <a:ext cx="82550" cy="80963"/>
            </a:xfrm>
            <a:custGeom>
              <a:avLst/>
              <a:gdLst>
                <a:gd name="T0" fmla="*/ 104 w 104"/>
                <a:gd name="T1" fmla="*/ 0 h 102"/>
                <a:gd name="T2" fmla="*/ 0 w 104"/>
                <a:gd name="T3" fmla="*/ 0 h 102"/>
                <a:gd name="T4" fmla="*/ 0 w 104"/>
                <a:gd name="T5" fmla="*/ 2 h 102"/>
                <a:gd name="T6" fmla="*/ 0 w 104"/>
                <a:gd name="T7" fmla="*/ 102 h 102"/>
                <a:gd name="T8" fmla="*/ 33 w 104"/>
                <a:gd name="T9" fmla="*/ 102 h 102"/>
                <a:gd name="T10" fmla="*/ 104 w 104"/>
                <a:gd name="T11" fmla="*/ 25 h 102"/>
                <a:gd name="T12" fmla="*/ 104 w 104"/>
                <a:gd name="T13" fmla="*/ 2 h 102"/>
                <a:gd name="T14" fmla="*/ 104 w 104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2">
                  <a:moveTo>
                    <a:pt x="10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102"/>
                  </a:lnTo>
                  <a:lnTo>
                    <a:pt x="33" y="102"/>
                  </a:lnTo>
                  <a:lnTo>
                    <a:pt x="104" y="25"/>
                  </a:lnTo>
                  <a:lnTo>
                    <a:pt x="104" y="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79"/>
            <p:cNvSpPr>
              <a:spLocks/>
            </p:cNvSpPr>
            <p:nvPr/>
          </p:nvSpPr>
          <p:spPr bwMode="auto">
            <a:xfrm>
              <a:off x="9378950" y="3619501"/>
              <a:ext cx="82550" cy="80963"/>
            </a:xfrm>
            <a:custGeom>
              <a:avLst/>
              <a:gdLst>
                <a:gd name="T0" fmla="*/ 104 w 104"/>
                <a:gd name="T1" fmla="*/ 0 h 102"/>
                <a:gd name="T2" fmla="*/ 0 w 104"/>
                <a:gd name="T3" fmla="*/ 0 h 102"/>
                <a:gd name="T4" fmla="*/ 0 w 104"/>
                <a:gd name="T5" fmla="*/ 2 h 102"/>
                <a:gd name="T6" fmla="*/ 0 w 104"/>
                <a:gd name="T7" fmla="*/ 102 h 102"/>
                <a:gd name="T8" fmla="*/ 33 w 104"/>
                <a:gd name="T9" fmla="*/ 102 h 102"/>
                <a:gd name="T10" fmla="*/ 104 w 104"/>
                <a:gd name="T11" fmla="*/ 25 h 102"/>
                <a:gd name="T12" fmla="*/ 104 w 104"/>
                <a:gd name="T13" fmla="*/ 2 h 102"/>
                <a:gd name="T14" fmla="*/ 104 w 104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2">
                  <a:moveTo>
                    <a:pt x="10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102"/>
                  </a:lnTo>
                  <a:lnTo>
                    <a:pt x="33" y="102"/>
                  </a:lnTo>
                  <a:lnTo>
                    <a:pt x="104" y="25"/>
                  </a:lnTo>
                  <a:lnTo>
                    <a:pt x="104" y="2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80"/>
            <p:cNvSpPr>
              <a:spLocks/>
            </p:cNvSpPr>
            <p:nvPr/>
          </p:nvSpPr>
          <p:spPr bwMode="auto">
            <a:xfrm>
              <a:off x="9461500" y="3541713"/>
              <a:ext cx="85725" cy="79375"/>
            </a:xfrm>
            <a:custGeom>
              <a:avLst/>
              <a:gdLst>
                <a:gd name="T0" fmla="*/ 108 w 108"/>
                <a:gd name="T1" fmla="*/ 0 h 101"/>
                <a:gd name="T2" fmla="*/ 2 w 108"/>
                <a:gd name="T3" fmla="*/ 0 h 101"/>
                <a:gd name="T4" fmla="*/ 0 w 108"/>
                <a:gd name="T5" fmla="*/ 0 h 101"/>
                <a:gd name="T6" fmla="*/ 0 w 108"/>
                <a:gd name="T7" fmla="*/ 99 h 101"/>
                <a:gd name="T8" fmla="*/ 0 w 108"/>
                <a:gd name="T9" fmla="*/ 101 h 101"/>
                <a:gd name="T10" fmla="*/ 0 w 108"/>
                <a:gd name="T11" fmla="*/ 101 h 101"/>
                <a:gd name="T12" fmla="*/ 24 w 108"/>
                <a:gd name="T13" fmla="*/ 101 h 101"/>
                <a:gd name="T14" fmla="*/ 108 w 108"/>
                <a:gd name="T15" fmla="*/ 13 h 101"/>
                <a:gd name="T16" fmla="*/ 108 w 108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1">
                  <a:moveTo>
                    <a:pt x="108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24" y="101"/>
                  </a:lnTo>
                  <a:lnTo>
                    <a:pt x="108" y="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A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481"/>
            <p:cNvSpPr>
              <a:spLocks/>
            </p:cNvSpPr>
            <p:nvPr/>
          </p:nvSpPr>
          <p:spPr bwMode="auto">
            <a:xfrm>
              <a:off x="9461500" y="3541713"/>
              <a:ext cx="85725" cy="79375"/>
            </a:xfrm>
            <a:custGeom>
              <a:avLst/>
              <a:gdLst>
                <a:gd name="T0" fmla="*/ 108 w 108"/>
                <a:gd name="T1" fmla="*/ 0 h 101"/>
                <a:gd name="T2" fmla="*/ 2 w 108"/>
                <a:gd name="T3" fmla="*/ 0 h 101"/>
                <a:gd name="T4" fmla="*/ 0 w 108"/>
                <a:gd name="T5" fmla="*/ 0 h 101"/>
                <a:gd name="T6" fmla="*/ 0 w 108"/>
                <a:gd name="T7" fmla="*/ 99 h 101"/>
                <a:gd name="T8" fmla="*/ 0 w 108"/>
                <a:gd name="T9" fmla="*/ 101 h 101"/>
                <a:gd name="T10" fmla="*/ 0 w 108"/>
                <a:gd name="T11" fmla="*/ 101 h 101"/>
                <a:gd name="T12" fmla="*/ 24 w 108"/>
                <a:gd name="T13" fmla="*/ 101 h 101"/>
                <a:gd name="T14" fmla="*/ 108 w 108"/>
                <a:gd name="T15" fmla="*/ 13 h 101"/>
                <a:gd name="T16" fmla="*/ 108 w 108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1">
                  <a:moveTo>
                    <a:pt x="108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24" y="101"/>
                  </a:lnTo>
                  <a:lnTo>
                    <a:pt x="108" y="13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482"/>
            <p:cNvSpPr>
              <a:spLocks/>
            </p:cNvSpPr>
            <p:nvPr/>
          </p:nvSpPr>
          <p:spPr bwMode="auto">
            <a:xfrm>
              <a:off x="9461500" y="3621088"/>
              <a:ext cx="17463" cy="19050"/>
            </a:xfrm>
            <a:custGeom>
              <a:avLst/>
              <a:gdLst>
                <a:gd name="T0" fmla="*/ 24 w 24"/>
                <a:gd name="T1" fmla="*/ 0 h 23"/>
                <a:gd name="T2" fmla="*/ 0 w 24"/>
                <a:gd name="T3" fmla="*/ 0 h 23"/>
                <a:gd name="T4" fmla="*/ 0 w 24"/>
                <a:gd name="T5" fmla="*/ 0 h 23"/>
                <a:gd name="T6" fmla="*/ 0 w 24"/>
                <a:gd name="T7" fmla="*/ 23 h 23"/>
                <a:gd name="T8" fmla="*/ 24 w 24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03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483"/>
            <p:cNvSpPr>
              <a:spLocks/>
            </p:cNvSpPr>
            <p:nvPr/>
          </p:nvSpPr>
          <p:spPr bwMode="auto">
            <a:xfrm>
              <a:off x="9461500" y="3621088"/>
              <a:ext cx="17463" cy="19050"/>
            </a:xfrm>
            <a:custGeom>
              <a:avLst/>
              <a:gdLst>
                <a:gd name="T0" fmla="*/ 24 w 24"/>
                <a:gd name="T1" fmla="*/ 0 h 23"/>
                <a:gd name="T2" fmla="*/ 0 w 24"/>
                <a:gd name="T3" fmla="*/ 0 h 23"/>
                <a:gd name="T4" fmla="*/ 0 w 24"/>
                <a:gd name="T5" fmla="*/ 0 h 23"/>
                <a:gd name="T6" fmla="*/ 0 w 24"/>
                <a:gd name="T7" fmla="*/ 23 h 23"/>
                <a:gd name="T8" fmla="*/ 24 w 24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484"/>
            <p:cNvSpPr>
              <a:spLocks/>
            </p:cNvSpPr>
            <p:nvPr/>
          </p:nvSpPr>
          <p:spPr bwMode="auto">
            <a:xfrm>
              <a:off x="9378950" y="3700463"/>
              <a:ext cx="25400" cy="26988"/>
            </a:xfrm>
            <a:custGeom>
              <a:avLst/>
              <a:gdLst>
                <a:gd name="T0" fmla="*/ 33 w 33"/>
                <a:gd name="T1" fmla="*/ 0 h 35"/>
                <a:gd name="T2" fmla="*/ 0 w 33"/>
                <a:gd name="T3" fmla="*/ 0 h 35"/>
                <a:gd name="T4" fmla="*/ 0 w 33"/>
                <a:gd name="T5" fmla="*/ 35 h 35"/>
                <a:gd name="T6" fmla="*/ 33 w 33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39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485"/>
            <p:cNvSpPr>
              <a:spLocks/>
            </p:cNvSpPr>
            <p:nvPr/>
          </p:nvSpPr>
          <p:spPr bwMode="auto">
            <a:xfrm>
              <a:off x="9378950" y="3700463"/>
              <a:ext cx="25400" cy="26988"/>
            </a:xfrm>
            <a:custGeom>
              <a:avLst/>
              <a:gdLst>
                <a:gd name="T0" fmla="*/ 33 w 33"/>
                <a:gd name="T1" fmla="*/ 0 h 35"/>
                <a:gd name="T2" fmla="*/ 0 w 33"/>
                <a:gd name="T3" fmla="*/ 0 h 35"/>
                <a:gd name="T4" fmla="*/ 0 w 33"/>
                <a:gd name="T5" fmla="*/ 35 h 35"/>
                <a:gd name="T6" fmla="*/ 33 w 33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Rectangle 1486"/>
            <p:cNvSpPr>
              <a:spLocks noChangeArrowheads="1"/>
            </p:cNvSpPr>
            <p:nvPr/>
          </p:nvSpPr>
          <p:spPr bwMode="auto">
            <a:xfrm>
              <a:off x="9605962" y="3494088"/>
              <a:ext cx="238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Rectangle 1487"/>
            <p:cNvSpPr>
              <a:spLocks noChangeArrowheads="1"/>
            </p:cNvSpPr>
            <p:nvPr/>
          </p:nvSpPr>
          <p:spPr bwMode="auto">
            <a:xfrm>
              <a:off x="9605962" y="3587751"/>
              <a:ext cx="23813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Rectangle 1488"/>
            <p:cNvSpPr>
              <a:spLocks noChangeArrowheads="1"/>
            </p:cNvSpPr>
            <p:nvPr/>
          </p:nvSpPr>
          <p:spPr bwMode="auto">
            <a:xfrm>
              <a:off x="9110662" y="3495676"/>
              <a:ext cx="71438" cy="1079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Rectangle 1489"/>
            <p:cNvSpPr>
              <a:spLocks noChangeArrowheads="1"/>
            </p:cNvSpPr>
            <p:nvPr/>
          </p:nvSpPr>
          <p:spPr bwMode="auto">
            <a:xfrm>
              <a:off x="9110662" y="3495676"/>
              <a:ext cx="7938" cy="107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Rectangle 1490"/>
            <p:cNvSpPr>
              <a:spLocks noChangeArrowheads="1"/>
            </p:cNvSpPr>
            <p:nvPr/>
          </p:nvSpPr>
          <p:spPr bwMode="auto">
            <a:xfrm>
              <a:off x="9091612" y="3571876"/>
              <a:ext cx="104775" cy="290513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Rectangle 1491"/>
            <p:cNvSpPr>
              <a:spLocks noChangeArrowheads="1"/>
            </p:cNvSpPr>
            <p:nvPr/>
          </p:nvSpPr>
          <p:spPr bwMode="auto">
            <a:xfrm>
              <a:off x="9128125" y="3571876"/>
              <a:ext cx="68263" cy="290513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Rectangle 1492"/>
            <p:cNvSpPr>
              <a:spLocks noChangeArrowheads="1"/>
            </p:cNvSpPr>
            <p:nvPr/>
          </p:nvSpPr>
          <p:spPr bwMode="auto">
            <a:xfrm>
              <a:off x="9128125" y="3524251"/>
              <a:ext cx="15875" cy="111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Rectangle 1493"/>
            <p:cNvSpPr>
              <a:spLocks noChangeArrowheads="1"/>
            </p:cNvSpPr>
            <p:nvPr/>
          </p:nvSpPr>
          <p:spPr bwMode="auto">
            <a:xfrm>
              <a:off x="9156700" y="3524251"/>
              <a:ext cx="15875" cy="111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Trigger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350" y="1394460"/>
            <a:ext cx="10847070" cy="48813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Request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Makes the Logic app an endpoint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Recurrence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Fires based on a defined schedule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Polls an HTTP web endpoint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ApiConnection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Polls like the HTTP trigger using the Microsoft managed APIs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HTTPWebhook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Opens an endpoint, similar to the manual trigger, however, it also calls out to a specified URL to register and unregister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ApiConnectionWebhook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Operates like the </a:t>
            </a:r>
            <a:r>
              <a:rPr lang="en-IN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HTTPWebhook</a:t>
            </a: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trigger using the Microsoft managed APIs</a:t>
            </a:r>
          </a:p>
        </p:txBody>
      </p:sp>
    </p:spTree>
    <p:extLst>
      <p:ext uri="{BB962C8B-B14F-4D97-AF65-F5344CB8AC3E}">
        <p14:creationId xmlns:p14="http://schemas.microsoft.com/office/powerpoint/2010/main" val="3054546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 Action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490" y="1451610"/>
            <a:ext cx="10744200" cy="463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Calls an HTTP web endpoint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ApiConnection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Similar to an HTTP action, but uses the Microsoft managed APIs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ApiConnectionWebhook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Similar to an HTTP </a:t>
            </a:r>
            <a:r>
              <a:rPr lang="en-IN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Webhook</a:t>
            </a: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but uses the Microsoft managed APIs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Defines a response for an incoming call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Wait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Waits a fixed amount of time or until a specific time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Workflow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nested workflow</a:t>
            </a:r>
          </a:p>
        </p:txBody>
      </p:sp>
    </p:spTree>
    <p:extLst>
      <p:ext uri="{BB962C8B-B14F-4D97-AF65-F5344CB8AC3E}">
        <p14:creationId xmlns:p14="http://schemas.microsoft.com/office/powerpoint/2010/main" val="27366749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Collection Action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463040"/>
            <a:ext cx="11064240" cy="31608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logical grouping of other actions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Condition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Evaluates an expression and executes the corresponding result branch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Foreach</a:t>
            </a: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iterate over an array and perform inner actions for each item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Until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execute inner actions </a:t>
            </a:r>
          </a:p>
        </p:txBody>
      </p:sp>
    </p:spTree>
    <p:extLst>
      <p:ext uri="{BB962C8B-B14F-4D97-AF65-F5344CB8AC3E}">
        <p14:creationId xmlns:p14="http://schemas.microsoft.com/office/powerpoint/2010/main" val="21846243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9784" y="2514601"/>
            <a:ext cx="10034748" cy="1291076"/>
          </a:xfrm>
        </p:spPr>
        <p:txBody>
          <a:bodyPr/>
          <a:lstStyle/>
          <a:p>
            <a:r>
              <a:rPr lang="en-IN" dirty="0"/>
              <a:t>DEMO</a:t>
            </a:r>
            <a:br>
              <a:rPr lang="en-IN" dirty="0"/>
            </a:br>
            <a:r>
              <a:rPr lang="en-IN" dirty="0"/>
              <a:t>Connectors, Triggers </a:t>
            </a:r>
            <a:r>
              <a:rPr lang="en-IN"/>
              <a:t>and Actions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74420" y="2526030"/>
            <a:ext cx="80010" cy="12573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497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Scenarios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490" y="1485900"/>
            <a:ext cx="10915650" cy="25976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 recurring workflows, like checking a website or 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Listen for event from a service, like a new email, file, work item, or status 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Call an Azure function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an email or status 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 a search against a service</a:t>
            </a:r>
          </a:p>
        </p:txBody>
      </p:sp>
    </p:spTree>
    <p:extLst>
      <p:ext uri="{BB962C8B-B14F-4D97-AF65-F5344CB8AC3E}">
        <p14:creationId xmlns:p14="http://schemas.microsoft.com/office/powerpoint/2010/main" val="31971288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9784" y="2514601"/>
            <a:ext cx="10034748" cy="1291076"/>
          </a:xfrm>
        </p:spPr>
        <p:txBody>
          <a:bodyPr/>
          <a:lstStyle/>
          <a:p>
            <a:r>
              <a:rPr lang="en-IN" dirty="0"/>
              <a:t>DEMO</a:t>
            </a:r>
            <a:br>
              <a:rPr lang="en-IN" dirty="0"/>
            </a:br>
            <a:r>
              <a:rPr lang="en-IN" dirty="0"/>
              <a:t>Basic Scenario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074420" y="2526030"/>
            <a:ext cx="80010" cy="12573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87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Advanced Scenarios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490" y="1543050"/>
            <a:ext cx="11532870" cy="333937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Listen for service status updates and send results or partial results to email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Listen for file uploads or content updates and trigger notifications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Copy or move new file from one location to another based on properties or metadata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Polling services or website and moving content to a storage queue or blob container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Automatically updating work item status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Automatically posting status updates with content from a function </a:t>
            </a:r>
          </a:p>
        </p:txBody>
      </p:sp>
    </p:spTree>
    <p:extLst>
      <p:ext uri="{BB962C8B-B14F-4D97-AF65-F5344CB8AC3E}">
        <p14:creationId xmlns:p14="http://schemas.microsoft.com/office/powerpoint/2010/main" val="19885446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9784" y="2514601"/>
            <a:ext cx="10034748" cy="1291076"/>
          </a:xfrm>
        </p:spPr>
        <p:txBody>
          <a:bodyPr/>
          <a:lstStyle/>
          <a:p>
            <a:r>
              <a:rPr lang="en-IN" dirty="0"/>
              <a:t>DEMO</a:t>
            </a:r>
            <a:br>
              <a:rPr lang="en-IN" dirty="0"/>
            </a:br>
            <a:r>
              <a:rPr lang="en-IN" dirty="0"/>
              <a:t>Advanced Scenario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074420" y="2526030"/>
            <a:ext cx="80010" cy="12573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59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Scenarios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" y="1600200"/>
            <a:ext cx="11258550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Integrating supported connectors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Leveraging Azure function apps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Connecting to a notification hub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Starting and integration with default templates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Connecting to other Logic Apps as an Action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Publishing from Visual Studio 2015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516650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784" y="2514601"/>
            <a:ext cx="10034748" cy="1291076"/>
          </a:xfrm>
        </p:spPr>
        <p:txBody>
          <a:bodyPr/>
          <a:lstStyle/>
          <a:p>
            <a:r>
              <a:rPr lang="en-IN" dirty="0"/>
              <a:t>DEMO</a:t>
            </a:r>
            <a:br>
              <a:rPr lang="en-IN" dirty="0"/>
            </a:br>
            <a:r>
              <a:rPr lang="en-IN" dirty="0"/>
              <a:t>Hybrid Scenario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074420" y="2526030"/>
            <a:ext cx="80010" cy="12573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354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 do?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90700"/>
            <a:ext cx="47625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5292090"/>
            <a:ext cx="47625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610114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490" y="1485900"/>
            <a:ext cx="11418570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Review and practice with the existing azure Logic app templates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migrating existing workflows to Azure Logic Apps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working with Azure Function Apps to create your own </a:t>
            </a:r>
            <a:r>
              <a:rPr lang="en-I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webhook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functions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integrate into your logic trees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 your Azure Resource Storage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1223460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431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5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Logic Apps?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68" y="1676400"/>
            <a:ext cx="6711462" cy="3489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268" y="5452110"/>
            <a:ext cx="67114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 DON’T KNOW!</a:t>
            </a:r>
          </a:p>
        </p:txBody>
      </p:sp>
    </p:spTree>
    <p:extLst>
      <p:ext uri="{BB962C8B-B14F-4D97-AF65-F5344CB8AC3E}">
        <p14:creationId xmlns:p14="http://schemas.microsoft.com/office/powerpoint/2010/main" val="1104717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App Service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82" y="1097175"/>
            <a:ext cx="1453135" cy="145313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518677" y="739343"/>
            <a:ext cx="0" cy="576000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7247" y="3497220"/>
            <a:ext cx="5760000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99358" y="2646830"/>
            <a:ext cx="17815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APPS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58432" y="2646830"/>
            <a:ext cx="22288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61701" y="5540451"/>
            <a:ext cx="20131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20874" y="5540451"/>
            <a:ext cx="16164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 APPS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20" y="2777219"/>
            <a:ext cx="1400666" cy="144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1" y="4008316"/>
            <a:ext cx="1440000" cy="144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82" y="4100451"/>
            <a:ext cx="1440000" cy="14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42" y="1112203"/>
            <a:ext cx="1440000" cy="1440000"/>
          </a:xfrm>
          <a:prstGeom prst="rect">
            <a:avLst/>
          </a:prstGeom>
        </p:spPr>
      </p:pic>
      <p:sp>
        <p:nvSpPr>
          <p:cNvPr id="47" name="Equals 46"/>
          <p:cNvSpPr/>
          <p:nvPr/>
        </p:nvSpPr>
        <p:spPr bwMode="auto">
          <a:xfrm>
            <a:off x="3681046" y="3044382"/>
            <a:ext cx="967537" cy="905675"/>
          </a:xfrm>
          <a:prstGeom prst="mathEqual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171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Apps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" y="1748791"/>
            <a:ext cx="4320540" cy="29546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Design </a:t>
            </a:r>
            <a:r>
              <a:rPr lang="en-IN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workflows 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that start from a </a:t>
            </a:r>
            <a:r>
              <a:rPr lang="en-IN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and then executes a series of  </a:t>
            </a:r>
            <a:r>
              <a:rPr lang="en-IN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actions</a:t>
            </a: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each securely invoking an App Service, while handling authentication, “checkpointing” and durable execution.</a:t>
            </a:r>
            <a:endParaRPr lang="en-IN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5" y="739343"/>
            <a:ext cx="4620270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819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630" y="1417320"/>
            <a:ext cx="4789170" cy="43119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 Concepts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 Environment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Connectors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 &amp; Actions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Basic Scenarios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Advanced Scenarios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Hybrid Scenarios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Next Steps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65330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App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43" y="1505800"/>
            <a:ext cx="1440000" cy="14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44" y="1525838"/>
            <a:ext cx="1440000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45" y="1505800"/>
            <a:ext cx="1440000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19" y="3907625"/>
            <a:ext cx="1440000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05" y="3907625"/>
            <a:ext cx="1440000" cy="14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6408" y="3262424"/>
            <a:ext cx="171747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Workflow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7938" y="3262424"/>
            <a:ext cx="214655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90265" y="3279761"/>
            <a:ext cx="214655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05145" y="5664249"/>
            <a:ext cx="171747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2791" y="5698830"/>
            <a:ext cx="2070752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Integration</a:t>
            </a:r>
          </a:p>
        </p:txBody>
      </p:sp>
    </p:spTree>
    <p:extLst>
      <p:ext uri="{BB962C8B-B14F-4D97-AF65-F5344CB8AC3E}">
        <p14:creationId xmlns:p14="http://schemas.microsoft.com/office/powerpoint/2010/main" val="4380608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200140" cy="899665"/>
          </a:xfrm>
        </p:spPr>
        <p:txBody>
          <a:bodyPr/>
          <a:lstStyle/>
          <a:p>
            <a:r>
              <a:rPr lang="en-IN" dirty="0"/>
              <a:t>Logic App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432" y="1189176"/>
            <a:ext cx="3533775" cy="5057775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1490" y="1360170"/>
            <a:ext cx="5417820" cy="333937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Apps are part of the new “Web + Mobile” Suite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 management is not available via the “Classic” portal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and manage Logic Apps in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Management portal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342626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connectors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" y="1451610"/>
            <a:ext cx="55245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52" y="1451610"/>
            <a:ext cx="57330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9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501</Words>
  <Application>Microsoft Office PowerPoint</Application>
  <PresentationFormat>Widescreen</PresentationFormat>
  <Paragraphs>104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Logic Apps Overview</vt:lpstr>
      <vt:lpstr>What I do?</vt:lpstr>
      <vt:lpstr>What is Logic Apps?</vt:lpstr>
      <vt:lpstr>Azure App Service</vt:lpstr>
      <vt:lpstr>Logic Apps</vt:lpstr>
      <vt:lpstr>Agenda</vt:lpstr>
      <vt:lpstr>Logic App Concepts</vt:lpstr>
      <vt:lpstr>Logic App Environment</vt:lpstr>
      <vt:lpstr>Built-in connectors</vt:lpstr>
      <vt:lpstr>Trigger Types</vt:lpstr>
      <vt:lpstr>Standard Action Types</vt:lpstr>
      <vt:lpstr>Collection Action Types</vt:lpstr>
      <vt:lpstr>DEMO Connectors, Triggers and Actions</vt:lpstr>
      <vt:lpstr>Basic Scenarios</vt:lpstr>
      <vt:lpstr>DEMO Basic Scenario</vt:lpstr>
      <vt:lpstr>Advanced Scenarios</vt:lpstr>
      <vt:lpstr>DEMO Advanced Scenario</vt:lpstr>
      <vt:lpstr>Hybrid Scenarios</vt:lpstr>
      <vt:lpstr>DEMO Hybrid Scenario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2017-07-15T04:28:14Z</dcterms:modified>
</cp:coreProperties>
</file>